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handoutMasterIdLst>
    <p:handoutMasterId r:id="rId107"/>
  </p:handoutMasterIdLst>
  <p:sldIdLst>
    <p:sldId id="1979" r:id="rId4"/>
    <p:sldId id="1982" r:id="rId6"/>
    <p:sldId id="2310" r:id="rId7"/>
    <p:sldId id="1983" r:id="rId8"/>
    <p:sldId id="2226" r:id="rId9"/>
    <p:sldId id="2545" r:id="rId10"/>
    <p:sldId id="2739" r:id="rId11"/>
    <p:sldId id="2740" r:id="rId12"/>
    <p:sldId id="2741" r:id="rId13"/>
    <p:sldId id="2743" r:id="rId14"/>
    <p:sldId id="2744" r:id="rId15"/>
    <p:sldId id="2745" r:id="rId16"/>
    <p:sldId id="2746" r:id="rId17"/>
    <p:sldId id="2747" r:id="rId18"/>
    <p:sldId id="2748" r:id="rId19"/>
    <p:sldId id="2749" r:id="rId20"/>
    <p:sldId id="2750" r:id="rId21"/>
    <p:sldId id="2751" r:id="rId22"/>
    <p:sldId id="2752" r:id="rId23"/>
    <p:sldId id="2753" r:id="rId24"/>
    <p:sldId id="2754" r:id="rId25"/>
    <p:sldId id="2755" r:id="rId26"/>
    <p:sldId id="2756" r:id="rId27"/>
    <p:sldId id="2757" r:id="rId28"/>
    <p:sldId id="2758" r:id="rId29"/>
    <p:sldId id="2759" r:id="rId30"/>
    <p:sldId id="2760" r:id="rId31"/>
    <p:sldId id="2761" r:id="rId32"/>
    <p:sldId id="2762" r:id="rId33"/>
    <p:sldId id="2769" r:id="rId34"/>
    <p:sldId id="2776" r:id="rId35"/>
    <p:sldId id="2777" r:id="rId36"/>
    <p:sldId id="2763" r:id="rId37"/>
    <p:sldId id="2770" r:id="rId38"/>
    <p:sldId id="2778" r:id="rId39"/>
    <p:sldId id="2779" r:id="rId40"/>
    <p:sldId id="2780" r:id="rId41"/>
    <p:sldId id="2781" r:id="rId42"/>
    <p:sldId id="2782" r:id="rId43"/>
    <p:sldId id="2784" r:id="rId44"/>
    <p:sldId id="2785" r:id="rId45"/>
    <p:sldId id="2786" r:id="rId46"/>
    <p:sldId id="2787" r:id="rId47"/>
    <p:sldId id="2788" r:id="rId48"/>
    <p:sldId id="2789" r:id="rId49"/>
    <p:sldId id="2790" r:id="rId50"/>
    <p:sldId id="2764" r:id="rId51"/>
    <p:sldId id="2771" r:id="rId52"/>
    <p:sldId id="2791" r:id="rId53"/>
    <p:sldId id="2792" r:id="rId54"/>
    <p:sldId id="2793" r:id="rId55"/>
    <p:sldId id="2794" r:id="rId56"/>
    <p:sldId id="2796" r:id="rId57"/>
    <p:sldId id="2798" r:id="rId58"/>
    <p:sldId id="2800" r:id="rId59"/>
    <p:sldId id="2802" r:id="rId60"/>
    <p:sldId id="2804" r:id="rId61"/>
    <p:sldId id="2805" r:id="rId62"/>
    <p:sldId id="2806" r:id="rId63"/>
    <p:sldId id="2807" r:id="rId64"/>
    <p:sldId id="2808" r:id="rId65"/>
    <p:sldId id="2809" r:id="rId66"/>
    <p:sldId id="2810" r:id="rId67"/>
    <p:sldId id="2811" r:id="rId68"/>
    <p:sldId id="2812" r:id="rId69"/>
    <p:sldId id="2814" r:id="rId70"/>
    <p:sldId id="2765" r:id="rId71"/>
    <p:sldId id="2772" r:id="rId72"/>
    <p:sldId id="2823" r:id="rId73"/>
    <p:sldId id="2824" r:id="rId74"/>
    <p:sldId id="2825" r:id="rId75"/>
    <p:sldId id="2826" r:id="rId76"/>
    <p:sldId id="2827" r:id="rId77"/>
    <p:sldId id="2828" r:id="rId78"/>
    <p:sldId id="2829" r:id="rId79"/>
    <p:sldId id="2830" r:id="rId80"/>
    <p:sldId id="2766" r:id="rId81"/>
    <p:sldId id="2831" r:id="rId82"/>
    <p:sldId id="2768" r:id="rId83"/>
    <p:sldId id="2775" r:id="rId84"/>
    <p:sldId id="2832" r:id="rId85"/>
    <p:sldId id="2833" r:id="rId86"/>
    <p:sldId id="2834" r:id="rId87"/>
    <p:sldId id="2835" r:id="rId88"/>
    <p:sldId id="2836" r:id="rId89"/>
    <p:sldId id="2837" r:id="rId90"/>
    <p:sldId id="2838" r:id="rId91"/>
    <p:sldId id="2839" r:id="rId92"/>
    <p:sldId id="2840" r:id="rId93"/>
    <p:sldId id="2841" r:id="rId94"/>
    <p:sldId id="2842" r:id="rId95"/>
    <p:sldId id="2843" r:id="rId96"/>
    <p:sldId id="2844" r:id="rId97"/>
    <p:sldId id="2845" r:id="rId98"/>
    <p:sldId id="2849" r:id="rId99"/>
    <p:sldId id="2846" r:id="rId100"/>
    <p:sldId id="2847" r:id="rId101"/>
    <p:sldId id="2848" r:id="rId102"/>
    <p:sldId id="2850" r:id="rId103"/>
    <p:sldId id="2852" r:id="rId104"/>
    <p:sldId id="2854" r:id="rId105"/>
    <p:sldId id="2225" r:id="rId106"/>
  </p:sldIdLst>
  <p:sldSz cx="12190095" cy="6859270"/>
  <p:notesSz cx="6858000" cy="9144000"/>
  <p:custDataLst>
    <p:tags r:id="rId112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1" userDrawn="1">
          <p15:clr>
            <a:srgbClr val="A4A3A4"/>
          </p15:clr>
        </p15:guide>
        <p15:guide id="2" pos="772" userDrawn="1">
          <p15:clr>
            <a:srgbClr val="A4A3A4"/>
          </p15:clr>
        </p15:guide>
        <p15:guide id="3" pos="649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10" clrIdx="0"/>
  <p:cmAuthor id="0" name="Mia Vida Villanueva" initials="MVV" lastIdx="1" clrIdx="0"/>
  <p:cmAuthor id="7" name="1206988966@qq.com" initials="1" lastIdx="1" clrIdx="2"/>
  <p:cmAuthor id="8" name="姜伟光" initials="姜" lastIdx="1" clrIdx="0"/>
  <p:cmAuthor id="2" name="作者" initials="A" lastIdx="1" clrIdx="1"/>
  <p:cmAuthor id="3" name="lenovo" initials="l" lastIdx="6" clrIdx="2"/>
  <p:cmAuthor id="4" name="Administrator" initials="A" lastIdx="4" clrIdx="3"/>
  <p:cmAuthor id="5" name="宋洁然" initials="宋" lastIdx="2" clrIdx="1"/>
  <p:cmAuthor id="6" name="ming qiu" initials="m" lastIdx="1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369B2"/>
    <a:srgbClr val="FF0000"/>
    <a:srgbClr val="FFCA08"/>
    <a:srgbClr val="76C0DD"/>
    <a:srgbClr val="FAFAFA"/>
    <a:srgbClr val="F2F2F2"/>
    <a:srgbClr val="006BBC"/>
    <a:srgbClr val="0075C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1" autoAdjust="0"/>
    <p:restoredTop sz="94660" autoAdjust="0"/>
  </p:normalViewPr>
  <p:slideViewPr>
    <p:cSldViewPr showGuides="1">
      <p:cViewPr>
        <p:scale>
          <a:sx n="97" d="100"/>
          <a:sy n="97" d="100"/>
        </p:scale>
        <p:origin x="136" y="0"/>
      </p:cViewPr>
      <p:guideLst>
        <p:guide orient="horz" pos="2421"/>
        <p:guide pos="772"/>
        <p:guide pos="64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228"/>
        <p:guide pos="2070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5.xml"/><Relationship Id="rId98" Type="http://schemas.openxmlformats.org/officeDocument/2006/relationships/slide" Target="slides/slide94.xml"/><Relationship Id="rId97" Type="http://schemas.openxmlformats.org/officeDocument/2006/relationships/slide" Target="slides/slide93.xml"/><Relationship Id="rId96" Type="http://schemas.openxmlformats.org/officeDocument/2006/relationships/slide" Target="slides/slide92.xml"/><Relationship Id="rId95" Type="http://schemas.openxmlformats.org/officeDocument/2006/relationships/slide" Target="slides/slide91.xml"/><Relationship Id="rId94" Type="http://schemas.openxmlformats.org/officeDocument/2006/relationships/slide" Target="slides/slide90.xml"/><Relationship Id="rId93" Type="http://schemas.openxmlformats.org/officeDocument/2006/relationships/slide" Target="slides/slide89.xml"/><Relationship Id="rId92" Type="http://schemas.openxmlformats.org/officeDocument/2006/relationships/slide" Target="slides/slide88.xml"/><Relationship Id="rId91" Type="http://schemas.openxmlformats.org/officeDocument/2006/relationships/slide" Target="slides/slide87.xml"/><Relationship Id="rId90" Type="http://schemas.openxmlformats.org/officeDocument/2006/relationships/slide" Target="slides/slide86.xml"/><Relationship Id="rId9" Type="http://schemas.openxmlformats.org/officeDocument/2006/relationships/slide" Target="slides/slide5.xml"/><Relationship Id="rId89" Type="http://schemas.openxmlformats.org/officeDocument/2006/relationships/slide" Target="slides/slide85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slide" Target="slides/slide4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2" Type="http://schemas.openxmlformats.org/officeDocument/2006/relationships/tags" Target="tags/tag125.xml"/><Relationship Id="rId111" Type="http://schemas.openxmlformats.org/officeDocument/2006/relationships/commentAuthors" Target="commentAuthors.xml"/><Relationship Id="rId110" Type="http://schemas.openxmlformats.org/officeDocument/2006/relationships/tableStyles" Target="tableStyles.xml"/><Relationship Id="rId11" Type="http://schemas.openxmlformats.org/officeDocument/2006/relationships/slide" Target="slides/slide7.xml"/><Relationship Id="rId109" Type="http://schemas.openxmlformats.org/officeDocument/2006/relationships/viewProps" Target="viewProps.xml"/><Relationship Id="rId108" Type="http://schemas.openxmlformats.org/officeDocument/2006/relationships/presProps" Target="presProps.xml"/><Relationship Id="rId107" Type="http://schemas.openxmlformats.org/officeDocument/2006/relationships/handoutMaster" Target="handoutMasters/handoutMaster1.xml"/><Relationship Id="rId106" Type="http://schemas.openxmlformats.org/officeDocument/2006/relationships/slide" Target="slides/slide102.xml"/><Relationship Id="rId105" Type="http://schemas.openxmlformats.org/officeDocument/2006/relationships/slide" Target="slides/slide101.xml"/><Relationship Id="rId104" Type="http://schemas.openxmlformats.org/officeDocument/2006/relationships/slide" Target="slides/slide100.xml"/><Relationship Id="rId103" Type="http://schemas.openxmlformats.org/officeDocument/2006/relationships/slide" Target="slides/slide99.xml"/><Relationship Id="rId102" Type="http://schemas.openxmlformats.org/officeDocument/2006/relationships/slide" Target="slides/slide98.xml"/><Relationship Id="rId101" Type="http://schemas.openxmlformats.org/officeDocument/2006/relationships/slide" Target="slides/slide97.xml"/><Relationship Id="rId100" Type="http://schemas.openxmlformats.org/officeDocument/2006/relationships/slide" Target="slides/slide96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0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010" y="685927"/>
            <a:ext cx="9853660" cy="563667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05" y="1829139"/>
            <a:ext cx="5383959" cy="449663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6632" y="1829139"/>
            <a:ext cx="5383959" cy="217210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6632" y="4153669"/>
            <a:ext cx="5383959" cy="217210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dt" sz="half" idx="12"/>
          </p:nvPr>
        </p:nvSpPr>
        <p:spPr>
          <a:xfrm>
            <a:off x="609505" y="6401985"/>
            <a:ext cx="2844356" cy="3207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16"/>
          <p:cNvSpPr>
            <a:spLocks noGrp="1" noChangeArrowheads="1"/>
          </p:cNvSpPr>
          <p:nvPr>
            <p:ph type="ftr" sz="quarter" idx="13"/>
          </p:nvPr>
        </p:nvSpPr>
        <p:spPr>
          <a:xfrm>
            <a:off x="6958513" y="6382932"/>
            <a:ext cx="4799850" cy="3207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An Introduction to Database System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986" name="Rectangle 3"/>
          <p:cNvSpPr>
            <a:spLocks noGrp="1"/>
          </p:cNvSpPr>
          <p:nvPr>
            <p:ph idx="4294967295" hasCustomPrompt="1"/>
          </p:nvPr>
        </p:nvSpPr>
        <p:spPr>
          <a:xfrm>
            <a:off x="978535" y="1094105"/>
            <a:ext cx="10452100" cy="5215890"/>
          </a:xfrm>
        </p:spPr>
        <p:txBody>
          <a:bodyPr vert="horz" wrap="square" lIns="91456" tIns="45728" rIns="91456" bIns="45728" anchor="t" anchorCtr="0">
            <a:noAutofit/>
          </a:bodyPr>
          <a:lstStyle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20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</a:lstStyle>
          <a:p>
            <a:pPr lvl="1">
              <a:lnSpc>
                <a:spcPct val="90000"/>
              </a:lnSpc>
            </a:pPr>
            <a:endParaRPr lang="zh-CN" altLang="en-US" sz="2400" dirty="0"/>
          </a:p>
        </p:txBody>
      </p:sp>
      <p:sp>
        <p:nvSpPr>
          <p:cNvPr id="2" name="标题 1"/>
          <p:cNvSpPr>
            <a:spLocks noGrp="1"/>
          </p:cNvSpPr>
          <p:nvPr userDrawn="1"/>
        </p:nvSpPr>
        <p:spPr bwMode="auto">
          <a:xfrm>
            <a:off x="1055370" y="11747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" name="标题 1"/>
          <p:cNvSpPr>
            <a:spLocks noGrp="1"/>
          </p:cNvSpPr>
          <p:nvPr userDrawn="1"/>
        </p:nvSpPr>
        <p:spPr bwMode="auto">
          <a:xfrm>
            <a:off x="1127125" y="57785"/>
            <a:ext cx="4717415" cy="7759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56" tIns="45728" rIns="91456" bIns="45728" numCol="1" rtlCol="0" anchor="ctr" anchorCtr="0" compatLnSpc="1">
            <a:normAutofit/>
          </a:bodyPr>
          <a:lstStyle>
            <a:lvl1pPr algn="ctr" defTabSz="1219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u="none" strike="noStrike" kern="0" cap="none" spc="0" normalizeH="0" baseline="0" noProof="0" smtClean="0">
              <a:ln>
                <a:noFill/>
              </a:ln>
              <a:solidFill>
                <a:srgbClr val="1369B2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951865" y="119380"/>
            <a:ext cx="6422390" cy="789305"/>
          </a:xfrm>
        </p:spPr>
        <p:txBody>
          <a:bodyPr/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en-US" altLang="zh-CN" sz="3200" b="0" i="0" u="none" strike="noStrike" kern="1200" cap="none" spc="0" normalizeH="0" baseline="0" noProof="1" dirty="0">
                <a:ln/>
                <a:solidFill>
                  <a:srgbClr val="1369B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805" y="119380"/>
            <a:ext cx="10323830" cy="78930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912141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99268" y="1413137"/>
            <a:ext cx="5383959" cy="452680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lvl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0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架构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920607" y="220704"/>
            <a:ext cx="91376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Wingdings" panose="05000000000000000000" pitchFamily="2" charset="2"/>
              </a:rPr>
              <a:t></a:t>
            </a: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99805" y="77105"/>
            <a:ext cx="6287127" cy="77643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1369B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010" y="685927"/>
            <a:ext cx="9853660" cy="563667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>
          <a:xfrm>
            <a:off x="609505" y="1829139"/>
            <a:ext cx="10971086" cy="449663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anose="05000000000000000000" pitchFamily="2" charset="2"/>
              <a:buChar char="v"/>
              <a:defRPr/>
            </a:pP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5"/>
          <p:cNvSpPr>
            <a:spLocks noGrp="1" noChangeArrowheads="1"/>
          </p:cNvSpPr>
          <p:nvPr>
            <p:ph type="dt" sz="half" idx="2"/>
          </p:nvPr>
        </p:nvSpPr>
        <p:spPr>
          <a:xfrm>
            <a:off x="609505" y="6401985"/>
            <a:ext cx="2844356" cy="3207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16"/>
          <p:cNvSpPr>
            <a:spLocks noGrp="1" noChangeArrowheads="1"/>
          </p:cNvSpPr>
          <p:nvPr>
            <p:ph type="ftr" sz="quarter" idx="3"/>
          </p:nvPr>
        </p:nvSpPr>
        <p:spPr>
          <a:xfrm>
            <a:off x="6958513" y="6382932"/>
            <a:ext cx="4799850" cy="3207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An Introduction to Database System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1" algn="l">
              <a:lnSpc>
                <a:spcPct val="120000"/>
              </a:lnSpc>
              <a:buClrTx/>
              <a:buSzTx/>
              <a:buNone/>
            </a:pPr>
            <a:r>
              <a:rPr lang="zh-CN" altLang="en-US"/>
              <a:t>单击此处编辑母版文本样式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第二级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第三级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第四级</a:t>
            </a:r>
            <a:endParaRPr lang="zh-CN" altLang="en-US"/>
          </a:p>
          <a:p>
            <a:pPr lvl="2" algn="l">
              <a:lnSpc>
                <a:spcPct val="120000"/>
              </a:lnSpc>
              <a:buClrTx/>
              <a:buSzPct val="87000"/>
              <a:buFont typeface="Wingdings" panose="05000000000000000000" pitchFamily="2" charset="2"/>
              <a:buChar char="l"/>
            </a:pPr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软雅黑 Light" panose="020B0502040204020203" charset="-122"/>
          <a:ea typeface="微软雅黑 Light" panose="020B0502040204020203" charset="-122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wmf"/><Relationship Id="rId1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8" Type="http://schemas.openxmlformats.org/officeDocument/2006/relationships/notesSlide" Target="../notesSlides/notesSlide4.xml"/><Relationship Id="rId57" Type="http://schemas.openxmlformats.org/officeDocument/2006/relationships/slideLayout" Target="../slideLayouts/slideLayout4.xml"/><Relationship Id="rId56" Type="http://schemas.openxmlformats.org/officeDocument/2006/relationships/tags" Target="../tags/tag56.xml"/><Relationship Id="rId55" Type="http://schemas.openxmlformats.org/officeDocument/2006/relationships/tags" Target="../tags/tag55.xml"/><Relationship Id="rId54" Type="http://schemas.openxmlformats.org/officeDocument/2006/relationships/tags" Target="../tags/tag54.xml"/><Relationship Id="rId53" Type="http://schemas.openxmlformats.org/officeDocument/2006/relationships/tags" Target="../tags/tag53.xml"/><Relationship Id="rId52" Type="http://schemas.openxmlformats.org/officeDocument/2006/relationships/tags" Target="../tags/tag52.xml"/><Relationship Id="rId51" Type="http://schemas.openxmlformats.org/officeDocument/2006/relationships/tags" Target="../tags/tag51.xml"/><Relationship Id="rId50" Type="http://schemas.openxmlformats.org/officeDocument/2006/relationships/tags" Target="../tags/tag50.xml"/><Relationship Id="rId5" Type="http://schemas.openxmlformats.org/officeDocument/2006/relationships/tags" Target="../tags/tag5.xml"/><Relationship Id="rId49" Type="http://schemas.openxmlformats.org/officeDocument/2006/relationships/tags" Target="../tags/tag49.xml"/><Relationship Id="rId48" Type="http://schemas.openxmlformats.org/officeDocument/2006/relationships/tags" Target="../tags/tag48.xml"/><Relationship Id="rId47" Type="http://schemas.openxmlformats.org/officeDocument/2006/relationships/tags" Target="../tags/tag47.xml"/><Relationship Id="rId46" Type="http://schemas.openxmlformats.org/officeDocument/2006/relationships/tags" Target="../tags/tag46.xml"/><Relationship Id="rId45" Type="http://schemas.openxmlformats.org/officeDocument/2006/relationships/tags" Target="../tags/tag45.xml"/><Relationship Id="rId44" Type="http://schemas.openxmlformats.org/officeDocument/2006/relationships/tags" Target="../tags/tag44.xml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1" Type="http://schemas.openxmlformats.org/officeDocument/2006/relationships/oleObject" Target="../embeddings/oleObject5.bin"/></Relationships>
</file>

<file path=ppt/slides/_rels/slide5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6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6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1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68.xml"/><Relationship Id="rId11" Type="http://schemas.openxmlformats.org/officeDocument/2006/relationships/tags" Target="../tags/tag67.xml"/><Relationship Id="rId10" Type="http://schemas.openxmlformats.org/officeDocument/2006/relationships/tags" Target="../tags/tag66.xml"/><Relationship Id="rId1" Type="http://schemas.openxmlformats.org/officeDocument/2006/relationships/tags" Target="../tags/tag57.xml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7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1" Type="http://schemas.openxmlformats.org/officeDocument/2006/relationships/oleObject" Target="../embeddings/oleObject9.bin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1" Type="http://schemas.openxmlformats.org/officeDocument/2006/relationships/oleObject" Target="../embeddings/oleObject10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9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1" Type="http://schemas.openxmlformats.org/officeDocument/2006/relationships/oleObject" Target="../embeddings/oleObject11.bin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e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emf"/><Relationship Id="rId1" Type="http://schemas.openxmlformats.org/officeDocument/2006/relationships/oleObject" Target="../embeddings/oleObject1.bin"/></Relationships>
</file>

<file path=ppt/slides/_rels/slide80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6" Type="http://schemas.openxmlformats.org/officeDocument/2006/relationships/slideLayout" Target="../slideLayouts/slideLayout2.xml"/><Relationship Id="rId25" Type="http://schemas.openxmlformats.org/officeDocument/2006/relationships/tags" Target="../tags/tag124.xml"/><Relationship Id="rId24" Type="http://schemas.openxmlformats.org/officeDocument/2006/relationships/tags" Target="../tags/tag123.xml"/><Relationship Id="rId23" Type="http://schemas.openxmlformats.org/officeDocument/2006/relationships/tags" Target="../tags/tag122.xml"/><Relationship Id="rId22" Type="http://schemas.openxmlformats.org/officeDocument/2006/relationships/tags" Target="../tags/tag121.xml"/><Relationship Id="rId21" Type="http://schemas.openxmlformats.org/officeDocument/2006/relationships/tags" Target="../tags/tag120.xml"/><Relationship Id="rId20" Type="http://schemas.openxmlformats.org/officeDocument/2006/relationships/tags" Target="../tags/tag119.xml"/><Relationship Id="rId2" Type="http://schemas.openxmlformats.org/officeDocument/2006/relationships/tags" Target="../tags/tag101.xml"/><Relationship Id="rId19" Type="http://schemas.openxmlformats.org/officeDocument/2006/relationships/tags" Target="../tags/tag118.xml"/><Relationship Id="rId18" Type="http://schemas.openxmlformats.org/officeDocument/2006/relationships/tags" Target="../tags/tag117.xml"/><Relationship Id="rId17" Type="http://schemas.openxmlformats.org/officeDocument/2006/relationships/tags" Target="../tags/tag116.xml"/><Relationship Id="rId16" Type="http://schemas.openxmlformats.org/officeDocument/2006/relationships/tags" Target="../tags/tag115.xml"/><Relationship Id="rId15" Type="http://schemas.openxmlformats.org/officeDocument/2006/relationships/tags" Target="../tags/tag114.xml"/><Relationship Id="rId14" Type="http://schemas.openxmlformats.org/officeDocument/2006/relationships/tags" Target="../tags/tag113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tags" Target="../tags/tag100.xml"/></Relationships>
</file>

<file path=ppt/slides/_rels/slide8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8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1" Type="http://schemas.openxmlformats.org/officeDocument/2006/relationships/oleObject" Target="../embeddings/oleObject3.bin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9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504662" y="2534497"/>
            <a:ext cx="740654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2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zh-CN" altLang="en-US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关系数据库</a:t>
            </a:r>
            <a:endParaRPr lang="zh-CN" altLang="en-US" sz="45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485" y="-39694"/>
            <a:ext cx="8231124" cy="1138449"/>
          </a:xfrm>
        </p:spPr>
        <p:txBody>
          <a:bodyPr vert="horz" wrap="square" lIns="91456" tIns="45728" rIns="91456" bIns="45728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1. 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域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（</a:t>
            </a: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Domain</a:t>
            </a: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）</a:t>
            </a:r>
            <a:endParaRPr kumimoji="0" lang="zh-CN" alt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idx="1"/>
          </p:nvPr>
        </p:nvSpPr>
        <p:spPr>
          <a:xfrm>
            <a:off x="609521" y="1197347"/>
            <a:ext cx="10971372" cy="4527011"/>
          </a:xfrm>
        </p:spPr>
        <p:txBody>
          <a:bodyPr vert="horz" wrap="square" lIns="91456" tIns="45728" rIns="91456" bIns="45728" anchor="t" anchorCtr="0"/>
          <a:p>
            <a:pPr algn="just" eaLnBrk="1" hangingPunct="1"/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</a:rPr>
              <a:t>域</a:t>
            </a:r>
            <a:r>
              <a:rPr lang="zh-CN" altLang="en-US" sz="2000" dirty="0"/>
              <a:t>是一组具有相同数据类型的值的集合。例</a:t>
            </a:r>
            <a:r>
              <a:rPr lang="en-US" altLang="zh-CN" sz="2000" dirty="0"/>
              <a:t>:</a:t>
            </a:r>
            <a:endParaRPr lang="en-US" altLang="zh-CN" sz="2000" dirty="0"/>
          </a:p>
          <a:p>
            <a:pPr lvl="2" algn="just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zh-CN" altLang="en-US" sz="1800" dirty="0"/>
              <a:t>整数</a:t>
            </a:r>
            <a:endParaRPr lang="zh-CN" altLang="en-US" sz="1800" dirty="0"/>
          </a:p>
          <a:p>
            <a:pPr lvl="2" algn="just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zh-CN" altLang="en-US" sz="1800" dirty="0"/>
              <a:t>实数</a:t>
            </a:r>
            <a:endParaRPr lang="zh-CN" altLang="en-US" sz="1800" dirty="0"/>
          </a:p>
          <a:p>
            <a:pPr lvl="2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zh-CN" altLang="en-US" sz="1800" dirty="0"/>
              <a:t>介于某个取值范围的整数</a:t>
            </a:r>
            <a:endParaRPr lang="zh-CN" altLang="en-US" sz="1800" dirty="0"/>
          </a:p>
          <a:p>
            <a:pPr lvl="2" algn="just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zh-CN" altLang="en-US" sz="1800" dirty="0"/>
              <a:t>指定长度的字符串集合</a:t>
            </a:r>
            <a:endParaRPr lang="zh-CN" altLang="en-US" sz="1800" dirty="0"/>
          </a:p>
          <a:p>
            <a:pPr lvl="2" algn="just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en-US" altLang="zh-CN" sz="1800" dirty="0"/>
              <a:t>{‘</a:t>
            </a:r>
            <a:r>
              <a:rPr lang="zh-CN" altLang="en-US" sz="1800" dirty="0"/>
              <a:t>男’，‘女’</a:t>
            </a:r>
            <a:r>
              <a:rPr lang="en-US" altLang="zh-CN" sz="1800" dirty="0"/>
              <a:t>}</a:t>
            </a:r>
            <a:endParaRPr lang="en-US" altLang="zh-CN" sz="1800" dirty="0"/>
          </a:p>
          <a:p>
            <a:pPr lvl="2" algn="just" eaLnBrk="1" hangingPunct="1">
              <a:lnSpc>
                <a:spcPct val="160000"/>
              </a:lnSpc>
              <a:buSzPct val="85000"/>
              <a:buFont typeface="Wingdings" panose="05000000000000000000" pitchFamily="2" charset="2"/>
              <a:buChar char="n"/>
            </a:pPr>
            <a:r>
              <a:rPr lang="en-US" altLang="zh-CN" sz="1800" dirty="0"/>
              <a:t>……………..</a:t>
            </a:r>
            <a:endParaRPr lang="en-US" altLang="zh-CN" sz="1800" dirty="0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951865" y="119380"/>
            <a:ext cx="8545830" cy="789305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域（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Domain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）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常用图形化工具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2.8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lt"/>
              </a:rPr>
              <a:t>常用图形化工具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en-US" altLang="zh-CN" sz="2000" b="1"/>
              <a:t>MySQL</a:t>
            </a:r>
            <a:r>
              <a:rPr lang="zh-CN" altLang="en-US" sz="2000" b="1"/>
              <a:t>命令行客户端的优点在于不需要额外安装，在</a:t>
            </a:r>
            <a:r>
              <a:rPr lang="en-US" altLang="zh-CN" sz="2000" b="1"/>
              <a:t>MySQL</a:t>
            </a:r>
            <a:r>
              <a:rPr lang="zh-CN" altLang="en-US" sz="2000" b="1"/>
              <a:t>软件包中已经提供。然而命令行这种操作方式不够直观，而且容易出错。为了更方便地操作</a:t>
            </a:r>
            <a:r>
              <a:rPr lang="en-US" altLang="zh-CN" sz="2000" b="1"/>
              <a:t>MySQL</a:t>
            </a:r>
            <a:r>
              <a:rPr lang="zh-CN" altLang="en-US" sz="2000" b="1"/>
              <a:t>，可以使用一些图形化工具。</a:t>
            </a:r>
            <a:endParaRPr lang="zh-CN" altLang="en-US" sz="2000" b="1"/>
          </a:p>
          <a:p>
            <a:pPr marL="457200" lvl="1" indent="-457200" algn="l">
              <a:buClrTx/>
              <a:buSzTx/>
              <a:buChar char="•"/>
            </a:pPr>
            <a:r>
              <a:rPr lang="en-US" altLang="zh-CN"/>
              <a:t>1.Navicat</a:t>
            </a:r>
            <a:endParaRPr lang="en-US" altLang="zh-CN"/>
          </a:p>
          <a:p>
            <a:pPr marL="914400" lvl="2" indent="-457200" algn="l">
              <a:buClrTx/>
              <a:buSzTx/>
              <a:buChar char="•"/>
            </a:pPr>
            <a:r>
              <a:rPr lang="en-US" altLang="zh-CN"/>
              <a:t>Navicat</a:t>
            </a:r>
            <a:r>
              <a:rPr lang="zh-CN" altLang="en-US"/>
              <a:t>是一套快速、可靠的图形化数据库管理工具，它的设计符合数据库管理员、开发人员及中小企业的需要。支持的数据库：</a:t>
            </a:r>
            <a:r>
              <a:rPr lang="en-US" altLang="zh-CN"/>
              <a:t>MySQL</a:t>
            </a:r>
            <a:r>
              <a:rPr lang="zh-CN" altLang="en-US"/>
              <a:t>、</a:t>
            </a:r>
            <a:r>
              <a:rPr lang="en-US" altLang="zh-CN"/>
              <a:t>MariaDB</a:t>
            </a:r>
            <a:r>
              <a:rPr lang="zh-CN" altLang="en-US"/>
              <a:t>、</a:t>
            </a:r>
            <a:r>
              <a:rPr lang="en-US" altLang="zh-CN"/>
              <a:t>SQL Server</a:t>
            </a:r>
            <a:r>
              <a:rPr lang="zh-CN" altLang="en-US"/>
              <a:t>、</a:t>
            </a:r>
            <a:r>
              <a:rPr lang="en-US" altLang="zh-CN"/>
              <a:t>SQLite</a:t>
            </a:r>
            <a:r>
              <a:rPr lang="zh-CN" altLang="en-US"/>
              <a:t>、</a:t>
            </a:r>
            <a:r>
              <a:rPr lang="en-US" altLang="zh-CN"/>
              <a:t>Oracle</a:t>
            </a:r>
            <a:r>
              <a:rPr lang="zh-CN" altLang="en-US"/>
              <a:t>以及</a:t>
            </a:r>
            <a:r>
              <a:rPr lang="en-US" altLang="zh-CN"/>
              <a:t>PostgreSQL</a:t>
            </a:r>
            <a:r>
              <a:rPr lang="zh-CN" altLang="en-US"/>
              <a:t>。以</a:t>
            </a:r>
            <a:r>
              <a:rPr lang="en-US" altLang="zh-CN"/>
              <a:t>Navicat 12</a:t>
            </a:r>
            <a:r>
              <a:rPr lang="zh-CN" altLang="en-US"/>
              <a:t>版本为例演示。</a:t>
            </a:r>
            <a:endParaRPr lang="zh-CN" altLang="en-US"/>
          </a:p>
          <a:p>
            <a:pPr marL="457200" lvl="1" indent="-457200" algn="l">
              <a:buClrTx/>
              <a:buSzTx/>
              <a:buChar char="•"/>
            </a:pPr>
            <a:r>
              <a:rPr lang="en-US" altLang="zh-CN"/>
              <a:t>2.Workbench</a:t>
            </a:r>
            <a:endParaRPr lang="en-US" altLang="zh-CN"/>
          </a:p>
          <a:p>
            <a:pPr marL="914400" lvl="2" indent="-457200" algn="l">
              <a:buClrTx/>
              <a:buSzTx/>
              <a:buChar char="•"/>
            </a:pPr>
            <a:r>
              <a:rPr lang="en-US" altLang="zh-CN" sz="1600"/>
              <a:t>MySQL Workbench 是Mysql自带的可视化数据库设计软件，为数据库管理员和开发人员提供了一整套可视化的数据库操作环境，主要功能有数据库设计与模型建立、SQL 开发（取代 My</a:t>
            </a:r>
            <a:r>
              <a:rPr lang="zh-CN" altLang="en-US" sz="1280"/>
              <a:t>SQL Query Browser）、</a:t>
            </a:r>
            <a:r>
              <a:rPr lang="en-US" altLang="zh-CN" sz="1600"/>
              <a:t>数据库管理（取代 MySQL Ad</a:t>
            </a:r>
            <a:r>
              <a:rPr lang="en-US" altLang="zh-CN"/>
              <a:t>ministrator）</a:t>
            </a:r>
            <a:endParaRPr lang="en-US" altLang="zh-CN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/>
              <a:t>打开</a:t>
            </a:r>
            <a:r>
              <a:rPr lang="en-US" altLang="zh-CN"/>
              <a:t>Windows </a:t>
            </a:r>
            <a:r>
              <a:rPr lang="zh-CN" altLang="en-US"/>
              <a:t>系统开始菜单，找到</a:t>
            </a:r>
            <a:r>
              <a:rPr lang="en-US" altLang="zh-CN"/>
              <a:t>MySQL</a:t>
            </a:r>
            <a:r>
              <a:rPr lang="zh-CN" altLang="en-US"/>
              <a:t>菜单，打开</a:t>
            </a:r>
            <a:r>
              <a:rPr lang="en-US" altLang="zh-CN"/>
              <a:t>MySQL Workbench 8.0 CE</a:t>
            </a:r>
            <a:endParaRPr lang="en-US" altLang="zh-CN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/>
              <a:t>首次使用需要连接数据库服务器</a:t>
            </a:r>
            <a:endParaRPr lang="zh-CN" altLang="en-US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/>
              <a:t>填入</a:t>
            </a:r>
            <a:r>
              <a:rPr lang="en-US" altLang="zh-CN"/>
              <a:t>Connection Naem(</a:t>
            </a:r>
            <a:r>
              <a:rPr lang="zh-CN" altLang="en-US"/>
              <a:t>连接名</a:t>
            </a:r>
            <a:r>
              <a:rPr lang="en-US" altLang="zh-CN"/>
              <a:t>)</a:t>
            </a:r>
            <a:r>
              <a:rPr lang="zh-CN" altLang="en-US"/>
              <a:t>、连接</a:t>
            </a:r>
            <a:r>
              <a:rPr lang="en-US" altLang="zh-CN"/>
              <a:t>IP</a:t>
            </a:r>
            <a:r>
              <a:rPr lang="zh-CN" altLang="en-US"/>
              <a:t>、端口号、用户名等信息，点击</a:t>
            </a:r>
            <a:r>
              <a:rPr lang="en-US" altLang="zh-CN"/>
              <a:t>Test Connection</a:t>
            </a:r>
            <a:r>
              <a:rPr lang="zh-CN" altLang="en-US"/>
              <a:t>按钮测试连接，创建好后可在主界面查看点击连接，可进入当前连接主界面</a:t>
            </a:r>
            <a:endParaRPr lang="zh-CN" altLang="en-US"/>
          </a:p>
        </p:txBody>
      </p:sp>
      <p:pic>
        <p:nvPicPr>
          <p:cNvPr id="121861" name="Picture 2" descr="无第三方标题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7305" y="2061210"/>
            <a:ext cx="3031490" cy="2789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88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0572" y="2447925"/>
            <a:ext cx="5568950" cy="196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图片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195" y="2709545"/>
            <a:ext cx="7063105" cy="30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图片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185" y="2493645"/>
            <a:ext cx="5269865" cy="352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图片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040" y="3069590"/>
            <a:ext cx="6583045" cy="3026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0" y="266995"/>
            <a:ext cx="5671595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35"/>
          <p:cNvSpPr txBox="1">
            <a:spLocks noChangeArrowheads="1"/>
          </p:cNvSpPr>
          <p:nvPr/>
        </p:nvSpPr>
        <p:spPr bwMode="auto">
          <a:xfrm>
            <a:off x="1126245" y="2334315"/>
            <a:ext cx="9793605" cy="150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本章系统地讲解了关系数据库的重要概念，包括关系模型的数据结构、关系操作以及关系的三类完整性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;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介绍了用代数方式表达的关系语言即关系代数；对结构化查询语言的发展、特点、功能和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MySQL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的安装与配置做了简要的介绍。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39206" y="1822505"/>
            <a:ext cx="10512000" cy="37788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771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06653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535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417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zh-CN" altLang="en-US" sz="2400" dirty="0"/>
              <a:t>笛卡尔积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dirty="0"/>
              <a:t>给定一组域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1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2</a:t>
            </a:r>
            <a:r>
              <a:rPr lang="zh-CN" altLang="en-US" sz="1800" dirty="0"/>
              <a:t>，</a:t>
            </a:r>
            <a:r>
              <a:rPr lang="en-US" altLang="zh-CN" sz="1800" dirty="0"/>
              <a:t>…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n</a:t>
            </a:r>
            <a:r>
              <a:rPr lang="zh-CN" altLang="en-US" sz="1800" dirty="0"/>
              <a:t>，</a:t>
            </a:r>
            <a:r>
              <a:rPr lang="zh-CN" altLang="en-US" sz="1800" u="sng" dirty="0"/>
              <a:t>允许其中某些域是相同</a:t>
            </a:r>
            <a:r>
              <a:rPr lang="zh-CN" altLang="en-US" sz="1800" dirty="0"/>
              <a:t>的。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dirty="0"/>
              <a:t>    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1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2</a:t>
            </a:r>
            <a:r>
              <a:rPr lang="zh-CN" altLang="en-US" sz="1800" dirty="0"/>
              <a:t>，</a:t>
            </a:r>
            <a:r>
              <a:rPr lang="en-US" altLang="zh-CN" sz="1800" i="1" dirty="0"/>
              <a:t>…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n</a:t>
            </a:r>
            <a:r>
              <a:rPr lang="zh-CN" altLang="en-US" sz="1800" dirty="0"/>
              <a:t>的</a:t>
            </a:r>
            <a:r>
              <a:rPr lang="zh-CN" altLang="en-US" sz="1800" dirty="0">
                <a:ea typeface="黑体" panose="02010609060101010101" charset="-122"/>
              </a:rPr>
              <a:t>笛卡尔积</a:t>
            </a:r>
            <a:r>
              <a:rPr lang="zh-CN" altLang="en-US" sz="1800" dirty="0"/>
              <a:t>为：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i="1" dirty="0"/>
              <a:t>    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1</a:t>
            </a:r>
            <a:r>
              <a:rPr lang="en-US" altLang="zh-CN" sz="1800" dirty="0"/>
              <a:t>×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2</a:t>
            </a:r>
            <a:r>
              <a:rPr lang="en-US" altLang="zh-CN" sz="1800" dirty="0"/>
              <a:t>×…×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n </a:t>
            </a:r>
            <a:r>
              <a:rPr lang="zh-CN" altLang="en-US" sz="1800" dirty="0"/>
              <a:t>＝｛（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1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2</a:t>
            </a:r>
            <a:r>
              <a:rPr lang="zh-CN" altLang="en-US" sz="1800" dirty="0"/>
              <a:t>，</a:t>
            </a:r>
            <a:r>
              <a:rPr lang="en-US" altLang="zh-CN" sz="1800" dirty="0"/>
              <a:t>…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n</a:t>
            </a:r>
            <a:r>
              <a:rPr lang="zh-CN" altLang="en-US" sz="1800" dirty="0"/>
              <a:t>）｜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i</a:t>
            </a:r>
            <a:r>
              <a:rPr lang="en-US" altLang="zh-CN" sz="1800" dirty="0">
                <a:sym typeface="Symbol" panose="05050102010706020507" pitchFamily="18" charset="2"/>
              </a:rPr>
              <a:t>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i</a:t>
            </a:r>
            <a:r>
              <a:rPr lang="zh-CN" altLang="en-US" sz="1800" dirty="0"/>
              <a:t>，</a:t>
            </a:r>
            <a:r>
              <a:rPr lang="en-US" altLang="zh-CN" sz="1800" i="1" dirty="0"/>
              <a:t>i</a:t>
            </a:r>
            <a:r>
              <a:rPr lang="zh-CN" altLang="en-US" sz="1800" dirty="0"/>
              <a:t>＝</a:t>
            </a:r>
            <a:r>
              <a:rPr lang="en-US" altLang="zh-CN" sz="1800" dirty="0"/>
              <a:t>1</a:t>
            </a:r>
            <a:r>
              <a:rPr lang="zh-CN" altLang="en-US" sz="1800" dirty="0"/>
              <a:t>，</a:t>
            </a:r>
            <a:r>
              <a:rPr lang="en-US" altLang="zh-CN" sz="1800" dirty="0"/>
              <a:t>2</a:t>
            </a:r>
            <a:r>
              <a:rPr lang="zh-CN" altLang="en-US" sz="1800" dirty="0"/>
              <a:t>，</a:t>
            </a:r>
            <a:r>
              <a:rPr lang="en-US" altLang="zh-CN" sz="1800" dirty="0"/>
              <a:t>…</a:t>
            </a:r>
            <a:r>
              <a:rPr lang="zh-CN" altLang="en-US" sz="1800" dirty="0"/>
              <a:t>，</a:t>
            </a:r>
            <a:r>
              <a:rPr lang="en-US" altLang="zh-CN" sz="1800" i="1" dirty="0"/>
              <a:t>n</a:t>
            </a:r>
            <a:r>
              <a:rPr lang="zh-CN" altLang="en-US" sz="1800" dirty="0"/>
              <a:t>｝</a:t>
            </a:r>
            <a:endParaRPr lang="zh-CN" altLang="en-US" sz="1800" dirty="0"/>
          </a:p>
          <a:p>
            <a:pPr lvl="1" eaLnBrk="1" hangingPunct="1">
              <a:lnSpc>
                <a:spcPct val="120000"/>
              </a:lnSpc>
            </a:pPr>
            <a:r>
              <a:rPr lang="zh-CN" altLang="en-US" sz="1800" dirty="0"/>
              <a:t>所有域的所有取值的一个组合</a:t>
            </a:r>
            <a:endParaRPr lang="zh-CN" altLang="en-US" sz="1800" dirty="0"/>
          </a:p>
          <a:p>
            <a:pPr lvl="1" eaLnBrk="1" hangingPunct="1">
              <a:lnSpc>
                <a:spcPct val="120000"/>
              </a:lnSpc>
            </a:pPr>
            <a:r>
              <a:rPr lang="zh-CN" altLang="en-US" sz="1800" dirty="0"/>
              <a:t>不能重复</a:t>
            </a:r>
            <a:endParaRPr lang="zh-CN" altLang="en-US" sz="1800" dirty="0"/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951865" y="119380"/>
            <a:ext cx="8545830" cy="789305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altLang="zh-CN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2.</a:t>
            </a:r>
            <a:r>
              <a:rPr lang="en-US" altLang="zh-CN" dirty="0">
                <a:solidFill>
                  <a:srgbClr val="1369B2"/>
                </a:solidFill>
                <a:cs typeface="+mn-ea"/>
                <a:sym typeface="+mn-ea"/>
              </a:rPr>
              <a:t>笛卡尔积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56" tIns="45728" rIns="91456" bIns="45728" anchor="t" anchorCtr="0">
            <a:normAutofit/>
          </a:bodyPr>
          <a:p>
            <a:pPr algn="just" eaLnBrk="1" hangingPunct="1">
              <a:lnSpc>
                <a:spcPct val="90000"/>
              </a:lnSpc>
            </a:pPr>
            <a:r>
              <a:rPr lang="en-US" altLang="zh-CN" sz="2000" dirty="0"/>
              <a:t> </a:t>
            </a:r>
            <a:r>
              <a:rPr lang="zh-CN" altLang="en-US" sz="2000" dirty="0">
                <a:ea typeface="黑体" panose="02010609060101010101" charset="-122"/>
              </a:rPr>
              <a:t>元组</a:t>
            </a:r>
            <a:r>
              <a:rPr lang="zh-CN" altLang="en-US" sz="2000" dirty="0"/>
              <a:t>（</a:t>
            </a:r>
            <a:r>
              <a:rPr lang="en-US" altLang="zh-CN" sz="2000" dirty="0"/>
              <a:t>Tuple</a:t>
            </a:r>
            <a:r>
              <a:rPr lang="zh-CN" altLang="en-US" sz="2000" dirty="0"/>
              <a:t>）</a:t>
            </a:r>
            <a:endParaRPr lang="zh-CN" altLang="en-US" sz="2000" dirty="0"/>
          </a:p>
          <a:p>
            <a:pPr lvl="1" eaLnBrk="1" hangingPunct="1">
              <a:lnSpc>
                <a:spcPct val="120000"/>
              </a:lnSpc>
            </a:pPr>
            <a:r>
              <a:rPr lang="zh-CN" altLang="en-US" sz="1800" dirty="0"/>
              <a:t>笛卡尔积中每一个元素（</a:t>
            </a:r>
            <a:r>
              <a:rPr lang="en-US" altLang="zh-CN" sz="1800" dirty="0"/>
              <a:t>d1</a:t>
            </a:r>
            <a:r>
              <a:rPr lang="zh-CN" altLang="en-US" sz="1800" dirty="0"/>
              <a:t>，</a:t>
            </a:r>
            <a:r>
              <a:rPr lang="en-US" altLang="zh-CN" sz="1800" dirty="0"/>
              <a:t>d2</a:t>
            </a:r>
            <a:r>
              <a:rPr lang="zh-CN" altLang="en-US" sz="1800" dirty="0"/>
              <a:t>，</a:t>
            </a:r>
            <a:r>
              <a:rPr lang="en-US" altLang="zh-CN" sz="1800" dirty="0"/>
              <a:t>…</a:t>
            </a:r>
            <a:r>
              <a:rPr lang="zh-CN" altLang="en-US" sz="1800" dirty="0"/>
              <a:t>，</a:t>
            </a:r>
            <a:r>
              <a:rPr lang="en-US" altLang="zh-CN" sz="1800" dirty="0"/>
              <a:t>dn</a:t>
            </a:r>
            <a:r>
              <a:rPr lang="zh-CN" altLang="en-US" sz="1800" dirty="0"/>
              <a:t>）叫作一个</a:t>
            </a:r>
            <a:r>
              <a:rPr lang="en-US" altLang="zh-CN" sz="1800" dirty="0"/>
              <a:t>n</a:t>
            </a:r>
            <a:r>
              <a:rPr lang="zh-CN" altLang="en-US" sz="1800" dirty="0"/>
              <a:t>元组（</a:t>
            </a:r>
            <a:r>
              <a:rPr lang="en-US" altLang="zh-CN" sz="1800" dirty="0"/>
              <a:t>n-tuple</a:t>
            </a:r>
            <a:r>
              <a:rPr lang="zh-CN" altLang="en-US" sz="1800" dirty="0"/>
              <a:t>）或简称元组</a:t>
            </a:r>
            <a:endParaRPr lang="en-US" altLang="zh-CN" sz="1800" dirty="0"/>
          </a:p>
          <a:p>
            <a:pPr lvl="1" eaLnBrk="1" hangingPunct="1">
              <a:lnSpc>
                <a:spcPct val="90000"/>
              </a:lnSpc>
              <a:buNone/>
            </a:pPr>
            <a:r>
              <a:rPr lang="zh-CN" altLang="en-US" sz="1600" dirty="0"/>
              <a:t>   </a:t>
            </a:r>
            <a:endParaRPr lang="zh-CN" altLang="en-US" sz="1600" dirty="0"/>
          </a:p>
          <a:p>
            <a:pPr eaLnBrk="1" hangingPunct="1">
              <a:lnSpc>
                <a:spcPct val="90000"/>
              </a:lnSpc>
            </a:pPr>
            <a:r>
              <a:rPr lang="zh-CN" altLang="en-US" sz="2000" dirty="0">
                <a:ea typeface="黑体" panose="02010609060101010101" charset="-122"/>
              </a:rPr>
              <a:t>分量</a:t>
            </a:r>
            <a:r>
              <a:rPr lang="zh-CN" altLang="en-US" sz="2000" dirty="0"/>
              <a:t>（</a:t>
            </a:r>
            <a:r>
              <a:rPr lang="en-US" altLang="zh-CN" sz="2000" dirty="0"/>
              <a:t>Component</a:t>
            </a:r>
            <a:r>
              <a:rPr lang="zh-CN" altLang="en-US" sz="2000" dirty="0"/>
              <a:t>）</a:t>
            </a:r>
            <a:endParaRPr lang="zh-CN" altLang="en-US" sz="2000" dirty="0"/>
          </a:p>
          <a:p>
            <a:pPr lvl="1" eaLnBrk="1" hangingPunct="1">
              <a:lnSpc>
                <a:spcPct val="120000"/>
              </a:lnSpc>
            </a:pPr>
            <a:r>
              <a:rPr lang="zh-CN" altLang="en-US" sz="1800" dirty="0"/>
              <a:t>笛卡尔积元素（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1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baseline="-25000" dirty="0"/>
              <a:t>2</a:t>
            </a:r>
            <a:r>
              <a:rPr lang="zh-CN" altLang="en-US" sz="1800" dirty="0"/>
              <a:t>，</a:t>
            </a:r>
            <a:r>
              <a:rPr lang="en-US" altLang="zh-CN" sz="1800" dirty="0"/>
              <a:t>…</a:t>
            </a:r>
            <a:r>
              <a:rPr lang="zh-CN" altLang="en-US" sz="1800" dirty="0"/>
              <a:t>，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n</a:t>
            </a:r>
            <a:r>
              <a:rPr lang="zh-CN" altLang="en-US" sz="1800" dirty="0"/>
              <a:t>）中的每一个值</a:t>
            </a:r>
            <a:r>
              <a:rPr lang="en-US" altLang="zh-CN" sz="1800" i="1" dirty="0"/>
              <a:t>d</a:t>
            </a:r>
            <a:r>
              <a:rPr lang="en-US" altLang="zh-CN" sz="1800" i="1" baseline="-25000" dirty="0"/>
              <a:t>i </a:t>
            </a:r>
            <a:r>
              <a:rPr lang="zh-CN" altLang="en-US" sz="1800" dirty="0"/>
              <a:t>叫作一个</a:t>
            </a:r>
            <a:r>
              <a:rPr lang="zh-CN" altLang="en-US" sz="1800" dirty="0">
                <a:ea typeface="黑体" panose="02010609060101010101" charset="-122"/>
              </a:rPr>
              <a:t>分量</a:t>
            </a:r>
            <a:endParaRPr lang="zh-CN" altLang="en-US" sz="1800" dirty="0"/>
          </a:p>
          <a:p>
            <a:pPr lvl="1" eaLnBrk="1" hangingPunct="1">
              <a:lnSpc>
                <a:spcPct val="90000"/>
              </a:lnSpc>
              <a:buNone/>
            </a:pPr>
            <a:r>
              <a:rPr lang="zh-CN" altLang="en-US" sz="1600" dirty="0"/>
              <a:t>   </a:t>
            </a:r>
            <a:endParaRPr lang="zh-CN" altLang="en-US" sz="1600" dirty="0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951865" y="119380"/>
            <a:ext cx="8545830" cy="789305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altLang="zh-CN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2.</a:t>
            </a:r>
            <a:r>
              <a:rPr lang="en-US" altLang="zh-CN" dirty="0">
                <a:solidFill>
                  <a:srgbClr val="1369B2"/>
                </a:solidFill>
                <a:cs typeface="+mn-ea"/>
                <a:sym typeface="+mn-ea"/>
              </a:rPr>
              <a:t>笛卡尔积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40000"/>
              </a:lnSpc>
            </a:pPr>
            <a:r>
              <a:rPr lang="zh-CN" altLang="en-US" sz="2000" dirty="0"/>
              <a:t>基数（</a:t>
            </a:r>
            <a:r>
              <a:rPr lang="en-US" altLang="zh-CN" sz="2000" dirty="0"/>
              <a:t>Cardinal number</a:t>
            </a:r>
            <a:r>
              <a:rPr lang="zh-CN" altLang="en-US" sz="2000" dirty="0"/>
              <a:t>）</a:t>
            </a:r>
            <a:endParaRPr lang="zh-CN" altLang="en-US" sz="2000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en-US" sz="1600" dirty="0"/>
              <a:t>若</a:t>
            </a:r>
            <a:r>
              <a:rPr lang="en-US" altLang="zh-CN" sz="1600" i="1" dirty="0"/>
              <a:t>D</a:t>
            </a:r>
            <a:r>
              <a:rPr lang="en-US" altLang="zh-CN" sz="1600" i="1" baseline="-25000" dirty="0"/>
              <a:t>i</a:t>
            </a:r>
            <a:r>
              <a:rPr lang="zh-CN" altLang="en-US" sz="1600" dirty="0"/>
              <a:t>（</a:t>
            </a:r>
            <a:r>
              <a:rPr lang="en-US" altLang="zh-CN" sz="1600" i="1" dirty="0"/>
              <a:t>i</a:t>
            </a:r>
            <a:r>
              <a:rPr lang="zh-CN" altLang="en-US" sz="1600" dirty="0"/>
              <a:t>＝</a:t>
            </a:r>
            <a:r>
              <a:rPr lang="en-US" altLang="zh-CN" sz="1600" dirty="0"/>
              <a:t>1</a:t>
            </a:r>
            <a:r>
              <a:rPr lang="zh-CN" altLang="en-US" sz="1600" dirty="0"/>
              <a:t>，</a:t>
            </a:r>
            <a:r>
              <a:rPr lang="en-US" altLang="zh-CN" sz="1600" dirty="0"/>
              <a:t>2</a:t>
            </a:r>
            <a:r>
              <a:rPr lang="zh-CN" altLang="en-US" sz="1600" dirty="0"/>
              <a:t>，</a:t>
            </a:r>
            <a:r>
              <a:rPr lang="en-US" altLang="zh-CN" sz="1600" dirty="0"/>
              <a:t>…</a:t>
            </a:r>
            <a:r>
              <a:rPr lang="zh-CN" altLang="en-US" sz="1600" dirty="0"/>
              <a:t>，</a:t>
            </a:r>
            <a:r>
              <a:rPr lang="en-US" altLang="zh-CN" sz="1600" i="1" dirty="0"/>
              <a:t>n</a:t>
            </a:r>
            <a:r>
              <a:rPr lang="zh-CN" altLang="en-US" sz="1600" dirty="0"/>
              <a:t>）为有限集，其基数为</a:t>
            </a:r>
            <a:r>
              <a:rPr lang="en-US" altLang="zh-CN" sz="1600" i="1" dirty="0"/>
              <a:t>m</a:t>
            </a:r>
            <a:r>
              <a:rPr lang="en-US" altLang="zh-CN" sz="1600" i="1" baseline="-25000" dirty="0"/>
              <a:t>i</a:t>
            </a:r>
            <a:r>
              <a:rPr lang="zh-CN" altLang="en-US" sz="1600" dirty="0"/>
              <a:t>（</a:t>
            </a:r>
            <a:r>
              <a:rPr lang="en-US" altLang="zh-CN" sz="1600" i="1" dirty="0"/>
              <a:t>i</a:t>
            </a:r>
            <a:r>
              <a:rPr lang="zh-CN" altLang="en-US" sz="1600" dirty="0"/>
              <a:t>＝</a:t>
            </a:r>
            <a:r>
              <a:rPr lang="en-US" altLang="zh-CN" sz="1600" dirty="0"/>
              <a:t>1</a:t>
            </a:r>
            <a:r>
              <a:rPr lang="zh-CN" altLang="en-US" sz="1600" dirty="0"/>
              <a:t>，</a:t>
            </a:r>
            <a:r>
              <a:rPr lang="en-US" altLang="zh-CN" sz="1600" dirty="0"/>
              <a:t>2</a:t>
            </a:r>
            <a:r>
              <a:rPr lang="zh-CN" altLang="en-US" sz="1600" dirty="0"/>
              <a:t>，</a:t>
            </a:r>
            <a:r>
              <a:rPr lang="en-US" altLang="zh-CN" sz="1600" dirty="0"/>
              <a:t>…</a:t>
            </a:r>
            <a:r>
              <a:rPr lang="zh-CN" altLang="en-US" sz="1600" dirty="0"/>
              <a:t>，</a:t>
            </a:r>
            <a:r>
              <a:rPr lang="en-US" altLang="zh-CN" sz="1600" i="1" dirty="0"/>
              <a:t>n</a:t>
            </a:r>
            <a:r>
              <a:rPr lang="zh-CN" altLang="en-US" sz="1600" dirty="0"/>
              <a:t>），则</a:t>
            </a:r>
            <a:r>
              <a:rPr lang="en-US" altLang="zh-CN" sz="1600" i="1" dirty="0"/>
              <a:t>D</a:t>
            </a:r>
            <a:r>
              <a:rPr lang="en-US" altLang="zh-CN" sz="1600" baseline="-25000" dirty="0"/>
              <a:t>1</a:t>
            </a:r>
            <a:r>
              <a:rPr lang="en-US" altLang="zh-CN" sz="1600" dirty="0"/>
              <a:t>×</a:t>
            </a:r>
            <a:r>
              <a:rPr lang="en-US" altLang="zh-CN" sz="1600" i="1" dirty="0"/>
              <a:t>D</a:t>
            </a:r>
            <a:r>
              <a:rPr lang="en-US" altLang="zh-CN" sz="1600" baseline="-25000" dirty="0"/>
              <a:t>2</a:t>
            </a:r>
            <a:r>
              <a:rPr lang="en-US" altLang="zh-CN" sz="1600" dirty="0"/>
              <a:t>×…×</a:t>
            </a:r>
            <a:r>
              <a:rPr lang="en-US" altLang="zh-CN" sz="1600" i="1" dirty="0"/>
              <a:t>D</a:t>
            </a:r>
            <a:r>
              <a:rPr lang="en-US" altLang="zh-CN" sz="1600" i="1" baseline="-25000" dirty="0"/>
              <a:t>n</a:t>
            </a:r>
            <a:r>
              <a:rPr lang="zh-CN" altLang="en-US" sz="1600" dirty="0"/>
              <a:t>的基数</a:t>
            </a:r>
            <a:r>
              <a:rPr lang="en-US" altLang="zh-CN" sz="1600" i="1" dirty="0"/>
              <a:t>M</a:t>
            </a:r>
            <a:r>
              <a:rPr lang="zh-CN" altLang="en-US" sz="1600" dirty="0"/>
              <a:t>为：</a:t>
            </a:r>
            <a:endParaRPr lang="zh-CN" altLang="en-US" sz="1600" dirty="0"/>
          </a:p>
          <a:p>
            <a:pPr lvl="1" algn="just" eaLnBrk="1" hangingPunct="1">
              <a:lnSpc>
                <a:spcPct val="140000"/>
              </a:lnSpc>
            </a:pPr>
            <a:endParaRPr lang="zh-CN" altLang="en-US" sz="1600" dirty="0"/>
          </a:p>
          <a:p>
            <a:pPr lvl="1" algn="just" eaLnBrk="1" hangingPunct="1">
              <a:lnSpc>
                <a:spcPct val="140000"/>
              </a:lnSpc>
            </a:pPr>
            <a:endParaRPr lang="zh-CN" altLang="en-US" sz="1600" dirty="0"/>
          </a:p>
          <a:p>
            <a:pPr algn="just" eaLnBrk="1" hangingPunct="1">
              <a:lnSpc>
                <a:spcPct val="140000"/>
              </a:lnSpc>
            </a:pPr>
            <a:r>
              <a:rPr lang="zh-CN" altLang="en-US" sz="2000" dirty="0"/>
              <a:t>笛卡尔积的表示方法</a:t>
            </a:r>
            <a:endParaRPr lang="zh-CN" altLang="en-US" sz="2000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en-US" sz="1600" dirty="0"/>
              <a:t>笛卡尔积可表示为一张二维表</a:t>
            </a:r>
            <a:endParaRPr lang="zh-CN" altLang="en-US" sz="1600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en-US" sz="1600" dirty="0"/>
              <a:t>表中的每行对应一个元组，表中的每列对应一个域</a:t>
            </a:r>
            <a:endParaRPr lang="zh-CN" altLang="en-US" sz="1600" dirty="0"/>
          </a:p>
          <a:p>
            <a:pPr lvl="1" eaLnBrk="1" hangingPunct="1">
              <a:buNone/>
            </a:pPr>
            <a:endParaRPr lang="zh-CN" altLang="en-US" sz="1600" dirty="0"/>
          </a:p>
          <a:p>
            <a:pPr eaLnBrk="1" hangingPunct="1"/>
            <a:endParaRPr lang="zh-CN" altLang="en-US" sz="1600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21507" name="Object 4"/>
          <p:cNvGraphicFramePr>
            <a:graphicFrameLocks noChangeAspect="1"/>
          </p:cNvGraphicFramePr>
          <p:nvPr/>
        </p:nvGraphicFramePr>
        <p:xfrm>
          <a:off x="5087300" y="2493552"/>
          <a:ext cx="1910116" cy="844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73100" imgH="342900" progId="Equation.3">
                  <p:embed/>
                </p:oleObj>
              </mc:Choice>
              <mc:Fallback>
                <p:oleObj name="" r:id="rId1" imgW="673100" imgH="342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87300" y="2493552"/>
                        <a:ext cx="1910116" cy="844706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标题 1"/>
          <p:cNvSpPr>
            <a:spLocks noGrp="1"/>
          </p:cNvSpPr>
          <p:nvPr/>
        </p:nvSpPr>
        <p:spPr>
          <a:xfrm>
            <a:off x="951865" y="119380"/>
            <a:ext cx="8545830" cy="789305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altLang="zh-CN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2.</a:t>
            </a:r>
            <a:r>
              <a:rPr lang="en-US" altLang="zh-CN" dirty="0">
                <a:solidFill>
                  <a:srgbClr val="1369B2"/>
                </a:solidFill>
                <a:cs typeface="+mn-ea"/>
                <a:sym typeface="+mn-ea"/>
              </a:rPr>
              <a:t>笛卡尔积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14780" y="1125220"/>
            <a:ext cx="5200650" cy="4912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</a:t>
            </a:r>
            <a:r>
              <a:rPr kumimoji="0" lang="zh-CN" altLang="en-US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zh-CN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给出</a:t>
            </a:r>
            <a:r>
              <a:rPr kumimoji="0" lang="en-US" altLang="zh-CN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zh-CN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个域：</a:t>
            </a:r>
            <a:endParaRPr kumimoji="0" lang="zh-CN" altLang="zh-CN" b="1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342900" marR="0" indent="-342900" algn="just" defTabSz="914400">
              <a:lnSpc>
                <a:spcPct val="140000"/>
              </a:lnSpc>
              <a:spcBef>
                <a:spcPct val="20000"/>
              </a:spcBef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D1=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学生集合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student=(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张三，李四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)</a:t>
            </a:r>
            <a:endParaRPr kumimoji="0" lang="en-US" altLang="zh-CN" b="1" kern="1200" cap="none" spc="0" normalizeH="0" baseline="0" noProof="0" dirty="0"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indent="-342900" algn="just" defTabSz="914400">
              <a:lnSpc>
                <a:spcPct val="140000"/>
              </a:lnSpc>
              <a:spcBef>
                <a:spcPct val="20000"/>
              </a:spcBef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D2-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班级集合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class=(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软件班，设计班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)</a:t>
            </a:r>
            <a:endParaRPr kumimoji="0" lang="en-US" altLang="zh-CN" b="1" kern="1200" cap="none" spc="0" normalizeH="0" baseline="0" noProof="0" dirty="0"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indent="-342900" algn="just" defTabSz="914400">
              <a:lnSpc>
                <a:spcPct val="140000"/>
              </a:lnSpc>
              <a:spcBef>
                <a:spcPct val="20000"/>
              </a:spcBef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D1</a:t>
            </a:r>
            <a:r>
              <a:rPr kumimoji="0" lang="zh-CN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D2</a:t>
            </a:r>
            <a:r>
              <a:rPr kumimoji="0" lang="zh-CN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的笛卡尔积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基数为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2</a:t>
            </a:r>
            <a:r>
              <a:rPr kumimoji="0" lang="en-US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×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2=4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，也就是说，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D1</a:t>
            </a:r>
            <a:r>
              <a:rPr kumimoji="0" lang="en-US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×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D2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一共有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2</a:t>
            </a:r>
            <a:r>
              <a:rPr kumimoji="0" lang="en-US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×</a:t>
            </a:r>
            <a:r>
              <a:rPr kumimoji="0" lang="en-US" altLang="zh-CN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2=4</a:t>
            </a:r>
            <a:r>
              <a:rPr kumimoji="0" lang="zh-CN" altLang="en-US" b="1" kern="1200" cap="none" spc="0" normalizeH="0" baseline="0" noProof="0" dirty="0">
                <a:latin typeface="+mn-lt"/>
                <a:ea typeface="宋体" panose="02010600030101010101" pitchFamily="2" charset="-122"/>
                <a:cs typeface="+mn-cs"/>
              </a:rPr>
              <a:t>个元组</a:t>
            </a:r>
            <a:endParaRPr kumimoji="0" lang="zh-CN" altLang="en-US" b="1" kern="1200" cap="none" spc="0" normalizeH="0" baseline="0" noProof="0" dirty="0">
              <a:latin typeface="+mn-lt"/>
              <a:ea typeface="宋体" panose="02010600030101010101" pitchFamily="2" charset="-122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  <a:p>
            <a:pPr marL="342900" marR="0" indent="-342900" defTabSz="914400">
              <a:spcBef>
                <a:spcPct val="20000"/>
              </a:spcBef>
              <a:buClr>
                <a:schemeClr val="hlink"/>
              </a:buClr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b="1" kern="0" cap="none" spc="0" normalizeH="0" baseline="0" noProof="0" dirty="0">
              <a:latin typeface="+mn-lt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图片 2" descr="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9747" r="10816"/>
          <a:stretch>
            <a:fillRect/>
          </a:stretch>
        </p:blipFill>
        <p:spPr>
          <a:xfrm>
            <a:off x="7102475" y="1917700"/>
            <a:ext cx="4104005" cy="2195830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/>
        </p:nvSpPr>
        <p:spPr>
          <a:xfrm>
            <a:off x="951865" y="119380"/>
            <a:ext cx="8545830" cy="789305"/>
          </a:xfrm>
          <a:prstGeom prst="rect">
            <a:avLst/>
          </a:prstGeom>
          <a:noFill/>
          <a:ln>
            <a:noFill/>
          </a:ln>
        </p:spPr>
        <p:txBody>
          <a:bodyPr vert="horz" lIns="121917" tIns="60958" rIns="121917" bIns="60958" rtlCol="0" anchor="ctr" anchorCtr="0">
            <a:normAutofit/>
          </a:bodyPr>
          <a:lstStyle>
            <a:lvl1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en-US" altLang="zh-CN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2.</a:t>
            </a:r>
            <a:r>
              <a:rPr lang="en-US" altLang="zh-CN" dirty="0">
                <a:solidFill>
                  <a:srgbClr val="1369B2"/>
                </a:solidFill>
                <a:cs typeface="+mn-ea"/>
                <a:sym typeface="+mn-ea"/>
              </a:rPr>
              <a:t>笛卡尔积</a:t>
            </a:r>
            <a:endParaRPr lang="en-US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buNone/>
            </a:pPr>
            <a:r>
              <a:rPr lang="zh-CN" altLang="en-US" dirty="0">
                <a:ea typeface="黑体" panose="02010609060101010101" charset="-122"/>
              </a:rPr>
              <a:t>（</a:t>
            </a:r>
            <a:r>
              <a:rPr lang="en-US" altLang="zh-CN" dirty="0">
                <a:ea typeface="黑体" panose="02010609060101010101" charset="-122"/>
              </a:rPr>
              <a:t>1</a:t>
            </a:r>
            <a:r>
              <a:rPr lang="zh-CN" altLang="en-US" dirty="0">
                <a:ea typeface="黑体" panose="02010609060101010101" charset="-122"/>
              </a:rPr>
              <a:t>）</a:t>
            </a:r>
            <a:r>
              <a:rPr lang="en-US" altLang="zh-CN" dirty="0">
                <a:ea typeface="黑体" panose="02010609060101010101" charset="-122"/>
              </a:rPr>
              <a:t> </a:t>
            </a:r>
            <a:r>
              <a:rPr lang="zh-CN" altLang="en-US" dirty="0">
                <a:ea typeface="黑体" panose="02010609060101010101" charset="-122"/>
              </a:rPr>
              <a:t>关系</a:t>
            </a:r>
            <a:endParaRPr lang="zh-CN" altLang="en-US" dirty="0">
              <a:ea typeface="黑体" panose="02010609060101010101" charset="-122"/>
            </a:endParaRPr>
          </a:p>
          <a:p>
            <a:pPr lvl="1" algn="just" eaLnBrk="1" hangingPunct="1">
              <a:lnSpc>
                <a:spcPct val="110000"/>
              </a:lnSpc>
              <a:buNone/>
            </a:pPr>
            <a:r>
              <a:rPr lang="en-US" altLang="zh-CN" i="1" dirty="0"/>
              <a:t>D</a:t>
            </a:r>
            <a:r>
              <a:rPr lang="en-US" altLang="zh-CN" baseline="-25000" dirty="0"/>
              <a:t>1</a:t>
            </a:r>
            <a:r>
              <a:rPr lang="en-US" altLang="zh-CN" dirty="0"/>
              <a:t>×</a:t>
            </a:r>
            <a:r>
              <a:rPr lang="en-US" altLang="zh-CN" i="1" dirty="0"/>
              <a:t>D</a:t>
            </a:r>
            <a:r>
              <a:rPr lang="en-US" altLang="zh-CN" baseline="-25000" dirty="0"/>
              <a:t>2</a:t>
            </a:r>
            <a:r>
              <a:rPr lang="en-US" altLang="zh-CN" dirty="0"/>
              <a:t>×…×</a:t>
            </a:r>
            <a:r>
              <a:rPr lang="en-US" altLang="zh-CN" i="1" dirty="0"/>
              <a:t>D</a:t>
            </a:r>
            <a:r>
              <a:rPr lang="en-US" altLang="zh-CN" i="1" baseline="-25000" dirty="0"/>
              <a:t>n</a:t>
            </a:r>
            <a:r>
              <a:rPr lang="zh-CN" altLang="en-US" dirty="0"/>
              <a:t>的</a:t>
            </a:r>
            <a:r>
              <a:rPr lang="zh-CN" altLang="en-US" u="sng" dirty="0"/>
              <a:t>子集</a:t>
            </a:r>
            <a:r>
              <a:rPr lang="zh-CN" altLang="en-US" dirty="0"/>
              <a:t>叫作在域</a:t>
            </a:r>
            <a:r>
              <a:rPr lang="en-US" altLang="zh-CN" i="1" dirty="0"/>
              <a:t>D</a:t>
            </a:r>
            <a:r>
              <a:rPr lang="en-US" altLang="zh-CN" baseline="-25000" dirty="0"/>
              <a:t>1</a:t>
            </a:r>
            <a:r>
              <a:rPr lang="zh-CN" altLang="en-US" dirty="0"/>
              <a:t>，</a:t>
            </a:r>
            <a:r>
              <a:rPr lang="en-US" altLang="zh-CN" i="1" dirty="0"/>
              <a:t>D</a:t>
            </a:r>
            <a:r>
              <a:rPr lang="en-US" altLang="zh-CN" baseline="-25000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i="1" dirty="0"/>
              <a:t>D</a:t>
            </a:r>
            <a:r>
              <a:rPr lang="en-US" altLang="zh-CN" i="1" baseline="-25000" dirty="0"/>
              <a:t>n</a:t>
            </a:r>
            <a:r>
              <a:rPr lang="zh-CN" altLang="en-US" dirty="0"/>
              <a:t>上的</a:t>
            </a:r>
            <a:r>
              <a:rPr lang="zh-CN" altLang="en-US" dirty="0">
                <a:ea typeface="黑体" panose="02010609060101010101" charset="-122"/>
              </a:rPr>
              <a:t>关系</a:t>
            </a:r>
            <a:r>
              <a:rPr lang="zh-CN" altLang="en-US" dirty="0"/>
              <a:t>，表示为</a:t>
            </a:r>
            <a:endParaRPr lang="zh-CN" altLang="en-US" dirty="0"/>
          </a:p>
          <a:p>
            <a:pPr lvl="1" algn="just" eaLnBrk="1" hangingPunct="1">
              <a:buNone/>
            </a:pP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dirty="0"/>
              <a:t>         </a:t>
            </a:r>
            <a:r>
              <a:rPr lang="en-US" altLang="zh-CN" i="1" dirty="0"/>
              <a:t>R</a:t>
            </a:r>
            <a:r>
              <a:rPr lang="zh-CN" altLang="en-US" dirty="0"/>
              <a:t>（</a:t>
            </a:r>
            <a:r>
              <a:rPr lang="en-US" altLang="zh-CN" i="1" dirty="0"/>
              <a:t>D</a:t>
            </a:r>
            <a:r>
              <a:rPr lang="en-US" altLang="zh-CN" baseline="-25000" dirty="0"/>
              <a:t>1</a:t>
            </a:r>
            <a:r>
              <a:rPr lang="zh-CN" altLang="en-US" dirty="0"/>
              <a:t>，</a:t>
            </a:r>
            <a:r>
              <a:rPr lang="en-US" altLang="zh-CN" i="1" dirty="0"/>
              <a:t>D</a:t>
            </a:r>
            <a:r>
              <a:rPr lang="en-US" altLang="zh-CN" baseline="-25000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i="1" dirty="0"/>
              <a:t>D</a:t>
            </a:r>
            <a:r>
              <a:rPr lang="en-US" altLang="zh-CN" i="1" baseline="-25000" dirty="0"/>
              <a:t>n</a:t>
            </a:r>
            <a:r>
              <a:rPr lang="zh-CN" altLang="en-US" dirty="0"/>
              <a:t>）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dirty="0"/>
              <a:t>         </a:t>
            </a:r>
            <a:endParaRPr lang="zh-CN" altLang="en-US" dirty="0"/>
          </a:p>
          <a:p>
            <a:pPr lvl="2" algn="just" eaLnBrk="1" hangingPunct="1">
              <a:buSzPct val="75000"/>
              <a:buFont typeface="Wingdings" panose="05000000000000000000" pitchFamily="2" charset="2"/>
              <a:buChar char="n"/>
            </a:pPr>
            <a:r>
              <a:rPr lang="en-US" altLang="zh-CN" sz="2400" i="1" dirty="0"/>
              <a:t>R</a:t>
            </a:r>
            <a:r>
              <a:rPr lang="zh-CN" altLang="en-US" sz="2400" i="1" dirty="0"/>
              <a:t>：</a:t>
            </a:r>
            <a:r>
              <a:rPr lang="zh-CN" altLang="en-US" sz="2400" dirty="0"/>
              <a:t>关系名</a:t>
            </a:r>
            <a:endParaRPr lang="zh-CN" altLang="en-US" sz="2400" dirty="0"/>
          </a:p>
          <a:p>
            <a:pPr lvl="2" algn="just" eaLnBrk="1" hangingPunct="1">
              <a:buSzPct val="75000"/>
              <a:buFont typeface="Wingdings" panose="05000000000000000000" pitchFamily="2" charset="2"/>
              <a:buChar char="n"/>
            </a:pPr>
            <a:r>
              <a:rPr lang="en-US" altLang="zh-CN" sz="2400" i="1" dirty="0"/>
              <a:t>n</a:t>
            </a:r>
            <a:r>
              <a:rPr lang="zh-CN" altLang="en-US" sz="2400" i="1" dirty="0"/>
              <a:t>：</a:t>
            </a:r>
            <a:r>
              <a:rPr lang="zh-CN" altLang="en-US" sz="2400" dirty="0"/>
              <a:t>关系的</a:t>
            </a:r>
            <a:r>
              <a:rPr lang="zh-CN" altLang="en-US" sz="2400" dirty="0">
                <a:ea typeface="黑体" panose="02010609060101010101" charset="-122"/>
              </a:rPr>
              <a:t>目</a:t>
            </a:r>
            <a:r>
              <a:rPr lang="zh-CN" altLang="en-US" sz="2400" dirty="0"/>
              <a:t>或</a:t>
            </a:r>
            <a:r>
              <a:rPr lang="zh-CN" altLang="en-US" sz="2400" dirty="0">
                <a:ea typeface="黑体" panose="02010609060101010101" charset="-122"/>
              </a:rPr>
              <a:t>度</a:t>
            </a:r>
            <a:r>
              <a:rPr lang="zh-CN" altLang="en-US" sz="2400" dirty="0"/>
              <a:t>（</a:t>
            </a:r>
            <a:r>
              <a:rPr lang="en-US" altLang="zh-CN" sz="2400" dirty="0"/>
              <a:t>Degree</a:t>
            </a:r>
            <a:r>
              <a:rPr lang="zh-CN" altLang="en-US" sz="2400" dirty="0"/>
              <a:t>）</a:t>
            </a:r>
            <a:endParaRPr lang="zh-CN" altLang="en-US" sz="2400" dirty="0"/>
          </a:p>
          <a:p>
            <a:pPr algn="just" eaLnBrk="1" hangingPunct="1">
              <a:lnSpc>
                <a:spcPct val="100000"/>
              </a:lnSpc>
              <a:buClrTx/>
              <a:buSzTx/>
              <a:buNone/>
            </a:pPr>
            <a:r>
              <a:rPr lang="zh-CN" altLang="en-US" sz="2400" dirty="0">
                <a:ea typeface="黑体" panose="02010609060101010101" charset="-122"/>
                <a:sym typeface="+mn-ea"/>
              </a:rPr>
              <a:t>（2）元组</a:t>
            </a:r>
            <a:endParaRPr lang="zh-CN" altLang="en-US" sz="2400" dirty="0">
              <a:ea typeface="黑体" panose="02010609060101010101" charset="-122"/>
            </a:endParaRPr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zh-CN" altLang="en-US" sz="2400" dirty="0">
                <a:sym typeface="+mn-ea"/>
              </a:rPr>
              <a:t>关系中的每个元素是关系中的元组，通常用</a:t>
            </a:r>
            <a:r>
              <a:rPr lang="en-US" altLang="zh-CN" sz="2400" i="1" dirty="0">
                <a:sym typeface="+mn-ea"/>
              </a:rPr>
              <a:t>t </a:t>
            </a:r>
            <a:r>
              <a:rPr lang="zh-CN" altLang="en-US" sz="2400" dirty="0">
                <a:sym typeface="+mn-ea"/>
              </a:rPr>
              <a:t>表示。</a:t>
            </a:r>
            <a:endParaRPr lang="zh-CN" altLang="en-US" sz="2400" dirty="0">
              <a:sym typeface="+mn-ea"/>
            </a:endParaRPr>
          </a:p>
          <a:p>
            <a:pPr lvl="1" algn="just" eaLnBrk="1" hangingPunct="1">
              <a:lnSpc>
                <a:spcPct val="150000"/>
              </a:lnSpc>
              <a:buNone/>
            </a:pPr>
            <a:endParaRPr lang="zh-CN" altLang="en-US" sz="2400" dirty="0"/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sz="2400" dirty="0"/>
          </a:p>
        </p:txBody>
      </p:sp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idx="1"/>
          </p:nvPr>
        </p:nvSpPr>
        <p:spPr>
          <a:xfrm>
            <a:off x="694611" y="1125592"/>
            <a:ext cx="10971372" cy="4527011"/>
          </a:xfrm>
        </p:spPr>
        <p:txBody>
          <a:bodyPr vert="horz" wrap="square" lIns="91456" tIns="45728" rIns="91456" bIns="45728" anchor="t" anchorCtr="0">
            <a:noAutofit/>
          </a:bodyPr>
          <a:p>
            <a:pPr algn="just" eaLnBrk="1" hangingPunct="1">
              <a:lnSpc>
                <a:spcPct val="120000"/>
              </a:lnSpc>
              <a:buNone/>
            </a:pPr>
            <a:r>
              <a:rPr lang="zh-CN" altLang="en-US" sz="1800" dirty="0">
                <a:ea typeface="黑体" panose="02010609060101010101" charset="-122"/>
                <a:sym typeface="+mn-ea"/>
              </a:rPr>
              <a:t>（</a:t>
            </a:r>
            <a:r>
              <a:rPr lang="en-US" altLang="zh-CN" sz="1800" dirty="0">
                <a:ea typeface="黑体" panose="02010609060101010101" charset="-122"/>
                <a:sym typeface="+mn-ea"/>
              </a:rPr>
              <a:t>3</a:t>
            </a:r>
            <a:r>
              <a:rPr lang="zh-CN" altLang="en-US" sz="1800" dirty="0">
                <a:ea typeface="黑体" panose="02010609060101010101" charset="-122"/>
                <a:sym typeface="+mn-ea"/>
              </a:rPr>
              <a:t>）</a:t>
            </a:r>
            <a:r>
              <a:rPr lang="zh-CN" altLang="en-US" sz="1800" dirty="0">
                <a:sym typeface="+mn-ea"/>
              </a:rPr>
              <a:t>关系的表示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dirty="0">
                <a:sym typeface="+mn-ea"/>
              </a:rPr>
              <a:t>关系也是一个二维表，表的每行对应一个元组，表的每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dirty="0">
                <a:sym typeface="+mn-ea"/>
              </a:rPr>
              <a:t>列对应一个域</a:t>
            </a:r>
            <a:endParaRPr lang="en-US" altLang="zh-CN" sz="1800" dirty="0"/>
          </a:p>
          <a:p>
            <a:pPr algn="just" eaLnBrk="1" hangingPunct="1">
              <a:lnSpc>
                <a:spcPct val="150000"/>
              </a:lnSpc>
              <a:buNone/>
            </a:pPr>
            <a:r>
              <a:rPr lang="zh-CN" altLang="en-US" sz="1800" dirty="0">
                <a:ea typeface="黑体" panose="02010609060101010101" charset="-122"/>
                <a:sym typeface="+mn-ea"/>
              </a:rPr>
              <a:t>（</a:t>
            </a:r>
            <a:r>
              <a:rPr lang="en-US" altLang="zh-CN" sz="1800" dirty="0">
                <a:ea typeface="黑体" panose="02010609060101010101" charset="-122"/>
                <a:sym typeface="+mn-ea"/>
              </a:rPr>
              <a:t>4</a:t>
            </a:r>
            <a:r>
              <a:rPr lang="zh-CN" altLang="en-US" sz="1800" dirty="0">
                <a:ea typeface="黑体" panose="02010609060101010101" charset="-122"/>
                <a:sym typeface="+mn-ea"/>
              </a:rPr>
              <a:t>）</a:t>
            </a:r>
            <a:r>
              <a:rPr lang="zh-CN" altLang="en-US" sz="1800" dirty="0">
                <a:sym typeface="+mn-ea"/>
              </a:rPr>
              <a:t>属性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关系中不同列可以对应相同的域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为了加以区分，必须对每列起一个名字，称为属性（</a:t>
            </a:r>
            <a:r>
              <a:rPr lang="en-US" altLang="zh-CN" sz="1800" dirty="0">
                <a:sym typeface="+mn-ea"/>
              </a:rPr>
              <a:t>Attribute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en-US" altLang="zh-CN" sz="1800" i="1" dirty="0">
                <a:sym typeface="+mn-ea"/>
              </a:rPr>
              <a:t>n</a:t>
            </a:r>
            <a:r>
              <a:rPr lang="zh-CN" altLang="en-US" sz="1800" dirty="0">
                <a:sym typeface="+mn-ea"/>
              </a:rPr>
              <a:t>目关系必有</a:t>
            </a:r>
            <a:r>
              <a:rPr lang="en-US" altLang="zh-CN" sz="1800" i="1" dirty="0">
                <a:sym typeface="+mn-ea"/>
              </a:rPr>
              <a:t>n</a:t>
            </a:r>
            <a:r>
              <a:rPr lang="zh-CN" altLang="en-US" sz="1800" dirty="0">
                <a:sym typeface="+mn-ea"/>
              </a:rPr>
              <a:t>个属性</a:t>
            </a:r>
            <a:endParaRPr lang="zh-CN" altLang="en-US" sz="1800" dirty="0">
              <a:sym typeface="+mn-ea"/>
            </a:endParaRPr>
          </a:p>
          <a:p>
            <a:pPr lvl="1" algn="just" eaLnBrk="1" hangingPunct="1">
              <a:lnSpc>
                <a:spcPct val="150000"/>
              </a:lnSpc>
              <a:buSzPct val="75000"/>
            </a:pP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None/>
            </a:pPr>
            <a:endParaRPr lang="zh-CN" altLang="en-US" sz="1600" dirty="0"/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idx="1"/>
          </p:nvPr>
        </p:nvSpPr>
        <p:spPr>
          <a:xfrm>
            <a:off x="694611" y="1125592"/>
            <a:ext cx="10971372" cy="4527011"/>
          </a:xfrm>
        </p:spPr>
        <p:txBody>
          <a:bodyPr vert="horz" wrap="square" lIns="91456" tIns="45728" rIns="91456" bIns="45728" anchor="t" anchorCtr="0">
            <a:noAutofit/>
          </a:bodyPr>
          <a:p>
            <a:pPr algn="just" eaLnBrk="1" hangingPunct="1">
              <a:lnSpc>
                <a:spcPct val="130000"/>
              </a:lnSpc>
              <a:buNone/>
            </a:pPr>
            <a:r>
              <a:rPr lang="zh-CN" altLang="en-US" sz="1800" dirty="0">
                <a:ea typeface="黑体" panose="02010609060101010101" charset="-122"/>
                <a:sym typeface="+mn-ea"/>
              </a:rPr>
              <a:t>（</a:t>
            </a:r>
            <a:r>
              <a:rPr lang="en-US" altLang="zh-CN" sz="1800" dirty="0">
                <a:ea typeface="黑体" panose="02010609060101010101" charset="-122"/>
                <a:sym typeface="+mn-ea"/>
              </a:rPr>
              <a:t>5</a:t>
            </a:r>
            <a:r>
              <a:rPr lang="zh-CN" altLang="en-US" sz="1800" dirty="0">
                <a:ea typeface="黑体" panose="02010609060101010101" charset="-122"/>
                <a:sym typeface="+mn-ea"/>
              </a:rPr>
              <a:t>）</a:t>
            </a:r>
            <a:r>
              <a:rPr lang="zh-CN" altLang="en-US" sz="1800" dirty="0">
                <a:sym typeface="+mn-ea"/>
              </a:rPr>
              <a:t>码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候选码（</a:t>
            </a:r>
            <a:r>
              <a:rPr lang="en-US" altLang="zh-CN" sz="1800" dirty="0">
                <a:sym typeface="+mn-ea"/>
              </a:rPr>
              <a:t>Candidate key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    若关系中的某一属性组的值能唯一地标识一个元组，则称该属性组为候选码</a:t>
            </a:r>
            <a:endParaRPr lang="zh-CN" altLang="en-US" sz="18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    简单的情况：候选码只包含一个属性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全码（</a:t>
            </a:r>
            <a:r>
              <a:rPr lang="en-US" altLang="zh-CN" sz="1800" dirty="0">
                <a:sym typeface="+mn-ea"/>
              </a:rPr>
              <a:t>All-key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    最极端的情况：关系模式的所有属性组是这个关系模式的候选码，称为全码（</a:t>
            </a:r>
            <a:r>
              <a:rPr lang="en-US" altLang="zh-CN" sz="1800" dirty="0">
                <a:sym typeface="+mn-ea"/>
              </a:rPr>
              <a:t>All-key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>
              <a:sym typeface="+mn-ea"/>
            </a:endParaRPr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主码</a:t>
            </a:r>
            <a:endParaRPr lang="zh-CN" altLang="en-US" sz="18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若一个关系有多个候选码，则选定其中一个为</a:t>
            </a:r>
            <a:r>
              <a:rPr lang="zh-CN" altLang="en-US" sz="1800" dirty="0">
                <a:ea typeface="黑体" panose="02010609060101010101" charset="-122"/>
                <a:sym typeface="+mn-ea"/>
              </a:rPr>
              <a:t>主码</a:t>
            </a:r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Primary key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r>
              <a:rPr lang="zh-CN" altLang="en-US" sz="1800" dirty="0">
                <a:sym typeface="+mn-ea"/>
              </a:rPr>
              <a:t>主属性</a:t>
            </a:r>
            <a:endParaRPr lang="zh-CN" altLang="en-US" sz="1800" dirty="0"/>
          </a:p>
          <a:p>
            <a:pPr lvl="1" algn="just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候选码的诸属性称为主属性（</a:t>
            </a:r>
            <a:r>
              <a:rPr lang="en-US" altLang="zh-CN" sz="1800" dirty="0">
                <a:sym typeface="+mn-ea"/>
              </a:rPr>
              <a:t>Prime attribute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不包含在任何侯选码中的属性称为非主属性（</a:t>
            </a:r>
            <a:r>
              <a:rPr lang="en-US" altLang="zh-CN" sz="1800" dirty="0">
                <a:sym typeface="+mn-ea"/>
              </a:rPr>
              <a:t>Non-Prime attribute</a:t>
            </a:r>
            <a:r>
              <a:rPr lang="zh-CN" altLang="en-US" sz="1800" dirty="0">
                <a:sym typeface="+mn-ea"/>
              </a:rPr>
              <a:t>）或非码属性（</a:t>
            </a:r>
            <a:r>
              <a:rPr lang="en-US" altLang="zh-CN" sz="1800" dirty="0">
                <a:sym typeface="+mn-ea"/>
              </a:rPr>
              <a:t>Non-key attribute</a:t>
            </a:r>
            <a:r>
              <a:rPr lang="zh-CN" altLang="en-US" sz="1800" dirty="0">
                <a:sym typeface="+mn-ea"/>
              </a:rPr>
              <a:t>）</a:t>
            </a: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SzPct val="75000"/>
            </a:pPr>
            <a:endParaRPr lang="zh-CN" altLang="en-US" sz="1800" dirty="0"/>
          </a:p>
          <a:p>
            <a:pPr lvl="1" algn="just" eaLnBrk="1" hangingPunct="1">
              <a:lnSpc>
                <a:spcPct val="150000"/>
              </a:lnSpc>
              <a:buNone/>
            </a:pPr>
            <a:endParaRPr lang="zh-CN" altLang="en-US" sz="1600" dirty="0"/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>
            <a:noAutofit/>
          </a:bodyPr>
          <a:p>
            <a:pPr algn="just" eaLnBrk="1" hangingPunct="1">
              <a:lnSpc>
                <a:spcPct val="120000"/>
              </a:lnSpc>
              <a:spcBef>
                <a:spcPts val="400"/>
              </a:spcBef>
              <a:buNone/>
            </a:pPr>
            <a:r>
              <a:rPr lang="zh-CN" altLang="en-US" sz="1800" dirty="0">
                <a:ea typeface="黑体" panose="02010609060101010101" charset="-122"/>
                <a:sym typeface="+mn-ea"/>
              </a:rPr>
              <a:t>（</a:t>
            </a:r>
            <a:r>
              <a:rPr lang="en-US" altLang="zh-CN" sz="1800" dirty="0">
                <a:ea typeface="黑体" panose="02010609060101010101" charset="-122"/>
                <a:sym typeface="+mn-ea"/>
              </a:rPr>
              <a:t>6</a:t>
            </a:r>
            <a:r>
              <a:rPr lang="zh-CN" altLang="en-US" sz="1800" dirty="0">
                <a:ea typeface="黑体" panose="02010609060101010101" charset="-122"/>
                <a:sym typeface="+mn-ea"/>
              </a:rPr>
              <a:t>）</a:t>
            </a:r>
            <a:r>
              <a:rPr lang="zh-CN" altLang="en-US" sz="1800" dirty="0">
                <a:sym typeface="+mn-ea"/>
              </a:rPr>
              <a:t>三类关系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u="sng" dirty="0">
                <a:sym typeface="+mn-ea"/>
              </a:rPr>
              <a:t>基本关系</a:t>
            </a:r>
            <a:r>
              <a:rPr lang="zh-CN" altLang="en-US" sz="1800" dirty="0">
                <a:sym typeface="+mn-ea"/>
              </a:rPr>
              <a:t>（基本表或基表）</a:t>
            </a:r>
            <a:endParaRPr lang="zh-CN" altLang="en-US" sz="1800" dirty="0"/>
          </a:p>
          <a:p>
            <a:pPr lvl="2" eaLnBrk="1" hangingPunct="1">
              <a:lnSpc>
                <a:spcPct val="120000"/>
              </a:lnSpc>
              <a:buFontTx/>
              <a:buNone/>
            </a:pPr>
            <a:r>
              <a:rPr lang="zh-CN" altLang="en-US" sz="1800" dirty="0">
                <a:sym typeface="+mn-ea"/>
              </a:rPr>
              <a:t>实际存在的表，是实际存储数据的逻辑表示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u="sng" dirty="0">
                <a:sym typeface="+mn-ea"/>
              </a:rPr>
              <a:t>查询表</a:t>
            </a:r>
            <a:endParaRPr lang="zh-CN" altLang="en-US" sz="1800" u="sng" dirty="0"/>
          </a:p>
          <a:p>
            <a:pPr lvl="2" algn="just" eaLnBrk="1" hangingPunct="1">
              <a:lnSpc>
                <a:spcPct val="120000"/>
              </a:lnSpc>
              <a:buFontTx/>
              <a:buNone/>
            </a:pPr>
            <a:r>
              <a:rPr lang="zh-CN" altLang="en-US" sz="1800" dirty="0">
                <a:sym typeface="+mn-ea"/>
              </a:rPr>
              <a:t>查询结果对应的表</a:t>
            </a:r>
            <a:endParaRPr lang="zh-CN" altLang="en-US" sz="18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sz="1800" u="sng" dirty="0">
                <a:sym typeface="+mn-ea"/>
              </a:rPr>
              <a:t>视图表</a:t>
            </a:r>
            <a:endParaRPr lang="zh-CN" altLang="en-US" sz="1800" u="sng" dirty="0"/>
          </a:p>
          <a:p>
            <a:pPr lvl="2" algn="just" eaLnBrk="1" hangingPunct="1">
              <a:lnSpc>
                <a:spcPct val="120000"/>
              </a:lnSpc>
              <a:buFontTx/>
              <a:buNone/>
            </a:pPr>
            <a:r>
              <a:rPr lang="zh-CN" altLang="en-US" sz="1800" dirty="0">
                <a:sym typeface="+mn-ea"/>
              </a:rPr>
              <a:t>由基本表或其他视图表导出的表，是虚表，不对</a:t>
            </a:r>
            <a:endParaRPr lang="zh-CN" altLang="en-US" sz="1800" dirty="0"/>
          </a:p>
          <a:p>
            <a:pPr lvl="2" algn="just" eaLnBrk="1" hangingPunct="1">
              <a:lnSpc>
                <a:spcPct val="120000"/>
              </a:lnSpc>
              <a:buFontTx/>
              <a:buNone/>
            </a:pPr>
            <a:r>
              <a:rPr lang="zh-CN" altLang="en-US" sz="1800" dirty="0">
                <a:sym typeface="+mn-ea"/>
              </a:rPr>
              <a:t>应实际存储的数据</a:t>
            </a:r>
            <a:endParaRPr lang="zh-CN" altLang="en-US" sz="1800" dirty="0"/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sz="1600" dirty="0"/>
          </a:p>
        </p:txBody>
      </p:sp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>
            <a:noAutofit/>
          </a:bodyPr>
          <a:p>
            <a:pPr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由于组成笛卡尔积的域不满足交换律。</a:t>
            </a:r>
            <a:endParaRPr lang="zh-CN" altLang="en-US" sz="18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关系作为关系数据模型的数据结构时，需限定与扩充：</a:t>
            </a:r>
            <a:endParaRPr lang="zh-CN" altLang="en-US" sz="18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1</a:t>
            </a:r>
            <a:r>
              <a:rPr lang="zh-CN" altLang="en-US" sz="1800" dirty="0">
                <a:sym typeface="+mn-ea"/>
              </a:rPr>
              <a:t>）限定关系数据模型中的关系必须是有限集合。</a:t>
            </a:r>
            <a:endParaRPr lang="zh-CN" altLang="en-US" sz="1800" dirty="0"/>
          </a:p>
          <a:p>
            <a:pPr eaLnBrk="1" hangingPunct="1">
              <a:lnSpc>
                <a:spcPct val="130000"/>
              </a:lnSpc>
              <a:buNone/>
            </a:pPr>
            <a:r>
              <a:rPr lang="zh-CN" altLang="en-US" sz="1800" dirty="0">
                <a:sym typeface="+mn-ea"/>
              </a:rPr>
              <a:t>（</a:t>
            </a:r>
            <a:r>
              <a:rPr lang="en-US" altLang="zh-CN" sz="1800" dirty="0">
                <a:sym typeface="+mn-ea"/>
              </a:rPr>
              <a:t>2</a:t>
            </a:r>
            <a:r>
              <a:rPr lang="zh-CN" altLang="en-US" sz="1800" dirty="0">
                <a:sym typeface="+mn-ea"/>
              </a:rPr>
              <a:t>）通过附加属于名的方法取消关系属性的有序性。（</a:t>
            </a:r>
            <a:r>
              <a:rPr lang="en-US" altLang="zh-CN" sz="1800" i="1" dirty="0">
                <a:sym typeface="+mn-ea"/>
              </a:rPr>
              <a:t>d</a:t>
            </a:r>
            <a:r>
              <a:rPr lang="en-US" altLang="zh-CN" sz="1800" baseline="-25000" dirty="0">
                <a:sym typeface="+mn-ea"/>
              </a:rPr>
              <a:t>1</a:t>
            </a:r>
            <a:r>
              <a:rPr lang="zh-CN" altLang="en-US" sz="1800" dirty="0">
                <a:sym typeface="+mn-ea"/>
              </a:rPr>
              <a:t>，</a:t>
            </a:r>
            <a:r>
              <a:rPr lang="en-US" altLang="zh-CN" sz="1800" i="1" dirty="0">
                <a:sym typeface="+mn-ea"/>
              </a:rPr>
              <a:t>d</a:t>
            </a:r>
            <a:r>
              <a:rPr lang="en-US" altLang="zh-CN" sz="1800" baseline="-25000" dirty="0">
                <a:sym typeface="+mn-ea"/>
              </a:rPr>
              <a:t>2</a:t>
            </a:r>
            <a:r>
              <a:rPr lang="zh-CN" altLang="en-US" sz="1800" dirty="0">
                <a:sym typeface="+mn-ea"/>
              </a:rPr>
              <a:t>，</a:t>
            </a:r>
            <a:r>
              <a:rPr lang="en-US" altLang="zh-CN" sz="1800" dirty="0">
                <a:sym typeface="+mn-ea"/>
              </a:rPr>
              <a:t>…d</a:t>
            </a:r>
            <a:r>
              <a:rPr lang="en-US" altLang="zh-CN" sz="1800" baseline="-25000" dirty="0">
                <a:sym typeface="+mn-ea"/>
              </a:rPr>
              <a:t>i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dirty="0">
                <a:sym typeface="+mn-ea"/>
              </a:rPr>
              <a:t>d</a:t>
            </a:r>
            <a:r>
              <a:rPr lang="en-US" altLang="zh-CN" sz="1800" baseline="-25000" dirty="0">
                <a:sym typeface="+mn-ea"/>
              </a:rPr>
              <a:t>j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i="1" dirty="0">
                <a:sym typeface="+mn-ea"/>
              </a:rPr>
              <a:t>d</a:t>
            </a:r>
            <a:r>
              <a:rPr lang="en-US" altLang="zh-CN" sz="1800" i="1" baseline="-25000" dirty="0">
                <a:sym typeface="+mn-ea"/>
              </a:rPr>
              <a:t>n</a:t>
            </a:r>
            <a:r>
              <a:rPr lang="zh-CN" altLang="en-US" sz="1800" dirty="0">
                <a:sym typeface="+mn-ea"/>
              </a:rPr>
              <a:t>）</a:t>
            </a:r>
            <a:r>
              <a:rPr lang="en-US" altLang="zh-CN" sz="1800" dirty="0">
                <a:sym typeface="+mn-ea"/>
              </a:rPr>
              <a:t>=</a:t>
            </a:r>
            <a:r>
              <a:rPr lang="zh-CN" altLang="en-US" sz="1800" dirty="0">
                <a:sym typeface="宋体" panose="02010600030101010101" pitchFamily="2" charset="-122"/>
              </a:rPr>
              <a:t>（</a:t>
            </a:r>
            <a:r>
              <a:rPr lang="en-US" altLang="zh-CN" sz="1800" i="1" dirty="0">
                <a:sym typeface="宋体" panose="02010600030101010101" pitchFamily="2" charset="-122"/>
              </a:rPr>
              <a:t>d</a:t>
            </a:r>
            <a:r>
              <a:rPr lang="en-US" altLang="zh-CN" sz="1800" baseline="-25000" dirty="0">
                <a:sym typeface="宋体" panose="02010600030101010101" pitchFamily="2" charset="-122"/>
              </a:rPr>
              <a:t>1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i="1" dirty="0">
                <a:sym typeface="宋体" panose="02010600030101010101" pitchFamily="2" charset="-122"/>
              </a:rPr>
              <a:t>d</a:t>
            </a:r>
            <a:r>
              <a:rPr lang="en-US" altLang="zh-CN" sz="1800" baseline="-25000" dirty="0">
                <a:sym typeface="宋体" panose="02010600030101010101" pitchFamily="2" charset="-122"/>
              </a:rPr>
              <a:t>2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dirty="0">
                <a:sym typeface="宋体" panose="02010600030101010101" pitchFamily="2" charset="-122"/>
              </a:rPr>
              <a:t>…d</a:t>
            </a:r>
            <a:r>
              <a:rPr lang="en-US" altLang="zh-CN" sz="1800" baseline="-25000" dirty="0">
                <a:sym typeface="宋体" panose="02010600030101010101" pitchFamily="2" charset="-122"/>
              </a:rPr>
              <a:t>j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dirty="0">
                <a:sym typeface="宋体" panose="02010600030101010101" pitchFamily="2" charset="-122"/>
              </a:rPr>
              <a:t>d</a:t>
            </a:r>
            <a:r>
              <a:rPr lang="en-US" altLang="zh-CN" sz="1800" baseline="-25000" dirty="0">
                <a:sym typeface="宋体" panose="02010600030101010101" pitchFamily="2" charset="-122"/>
              </a:rPr>
              <a:t>i</a:t>
            </a:r>
            <a:r>
              <a:rPr lang="zh-CN" altLang="en-US" sz="1800" dirty="0">
                <a:sym typeface="宋体" panose="02010600030101010101" pitchFamily="2" charset="-122"/>
              </a:rPr>
              <a:t>，</a:t>
            </a:r>
            <a:r>
              <a:rPr lang="en-US" altLang="zh-CN" sz="1800" i="1" dirty="0">
                <a:sym typeface="宋体" panose="02010600030101010101" pitchFamily="2" charset="-122"/>
              </a:rPr>
              <a:t>d</a:t>
            </a:r>
            <a:r>
              <a:rPr lang="en-US" altLang="zh-CN" sz="1800" i="1" baseline="-25000" dirty="0">
                <a:sym typeface="宋体" panose="02010600030101010101" pitchFamily="2" charset="-122"/>
              </a:rPr>
              <a:t>n</a:t>
            </a:r>
            <a:r>
              <a:rPr lang="zh-CN" altLang="en-US" sz="1800" dirty="0">
                <a:sym typeface="宋体" panose="02010600030101010101" pitchFamily="2" charset="-122"/>
              </a:rPr>
              <a:t>）</a:t>
            </a:r>
            <a:r>
              <a:rPr lang="en-US" altLang="zh-CN" sz="1800" dirty="0">
                <a:sym typeface="宋体" panose="02010600030101010101" pitchFamily="2" charset="-122"/>
              </a:rPr>
              <a:t>(i,j=1,2,...,n)</a:t>
            </a:r>
            <a:endParaRPr lang="en-US" altLang="zh-CN" sz="1800" dirty="0">
              <a:sym typeface="宋体" panose="02010600030101010101" pitchFamily="2" charset="-122"/>
            </a:endParaRPr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sz="1600" dirty="0"/>
          </a:p>
        </p:txBody>
      </p:sp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292" y="572758"/>
            <a:ext cx="3911746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982980" y="2133600"/>
            <a:ext cx="9943465" cy="30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基于关系代数理论的关系数据库系统从实验室走向社会，成为最重要、应用最广泛的数据库系统，大大促进了数据库应用的蓬勃发展。本章将对关系数据模型进行深入探讨。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>
            <a:noAutofit/>
          </a:bodyPr>
          <a:p>
            <a:pPr eaLnBrk="1" hangingPunct="1">
              <a:lnSpc>
                <a:spcPct val="130000"/>
              </a:lnSpc>
              <a:buNone/>
            </a:pPr>
            <a:r>
              <a:rPr lang="zh-CN" altLang="en-US" sz="2000" dirty="0">
                <a:ea typeface="黑体" panose="02010609060101010101" charset="-122"/>
                <a:sym typeface="+mn-ea"/>
              </a:rPr>
              <a:t>（</a:t>
            </a:r>
            <a:r>
              <a:rPr lang="en-US" altLang="zh-CN" sz="2000" dirty="0">
                <a:ea typeface="黑体" panose="02010609060101010101" charset="-122"/>
                <a:sym typeface="+mn-ea"/>
              </a:rPr>
              <a:t>7</a:t>
            </a:r>
            <a:r>
              <a:rPr lang="zh-CN" altLang="en-US" sz="2000" dirty="0">
                <a:ea typeface="黑体" panose="02010609060101010101" charset="-122"/>
                <a:sym typeface="+mn-ea"/>
              </a:rPr>
              <a:t>）</a:t>
            </a:r>
            <a:r>
              <a:rPr lang="zh-CN" altLang="en-US" sz="2000" dirty="0">
                <a:sym typeface="+mn-ea"/>
              </a:rPr>
              <a:t>基本关系的性质</a:t>
            </a:r>
            <a:endParaRPr lang="zh-CN" altLang="en-US" sz="2000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dirty="0">
                <a:sym typeface="+mn-ea"/>
              </a:rPr>
              <a:t>① 列是同质的（</a:t>
            </a:r>
            <a:r>
              <a:rPr lang="en-US" altLang="zh-CN" dirty="0">
                <a:sym typeface="+mn-ea"/>
              </a:rPr>
              <a:t>Homogeneous</a:t>
            </a:r>
            <a:r>
              <a:rPr lang="zh-CN" altLang="en-US" dirty="0">
                <a:sym typeface="+mn-ea"/>
              </a:rPr>
              <a:t>）</a:t>
            </a:r>
            <a:endParaRPr lang="zh-CN" altLang="en-US" dirty="0"/>
          </a:p>
          <a:p>
            <a:pPr lvl="1" eaLnBrk="1" hangingPunct="1">
              <a:lnSpc>
                <a:spcPct val="130000"/>
              </a:lnSpc>
              <a:buNone/>
            </a:pPr>
            <a:r>
              <a:rPr lang="zh-CN" altLang="en-US" dirty="0">
                <a:sym typeface="+mn-ea"/>
              </a:rPr>
              <a:t>② 不同的列可出自同一个域</a:t>
            </a:r>
            <a:endParaRPr lang="zh-CN" altLang="en-US" dirty="0"/>
          </a:p>
          <a:p>
            <a:pPr lvl="2" algn="just" eaLnBrk="1" hangingPunct="1">
              <a:lnSpc>
                <a:spcPct val="130000"/>
              </a:lnSpc>
              <a:buSzPct val="75000"/>
              <a:buFont typeface="Wingdings" panose="05000000000000000000" pitchFamily="2" charset="2"/>
              <a:buChar char="l"/>
            </a:pPr>
            <a:r>
              <a:rPr lang="zh-CN" altLang="en-US" dirty="0">
                <a:sym typeface="+mn-ea"/>
              </a:rPr>
              <a:t>其中的每一列称为一个属性</a:t>
            </a:r>
            <a:endParaRPr lang="zh-CN" altLang="en-US" dirty="0"/>
          </a:p>
          <a:p>
            <a:pPr lvl="2" algn="just" eaLnBrk="1" hangingPunct="1">
              <a:lnSpc>
                <a:spcPct val="130000"/>
              </a:lnSpc>
              <a:buSzPct val="75000"/>
              <a:buFont typeface="Wingdings" panose="05000000000000000000" pitchFamily="2" charset="2"/>
              <a:buChar char="l"/>
            </a:pPr>
            <a:r>
              <a:rPr lang="zh-CN" altLang="en-US" dirty="0">
                <a:sym typeface="+mn-ea"/>
              </a:rPr>
              <a:t>不同的属性要给予不同的属性名</a:t>
            </a:r>
            <a:endParaRPr lang="zh-CN" altLang="en-US" dirty="0"/>
          </a:p>
          <a:p>
            <a:pPr lvl="1" algn="just" eaLnBrk="1" hangingPunct="1">
              <a:lnSpc>
                <a:spcPct val="130000"/>
              </a:lnSpc>
              <a:buSzPct val="75000"/>
              <a:buNone/>
            </a:pPr>
            <a:r>
              <a:rPr lang="zh-CN" altLang="en-US" dirty="0">
                <a:sym typeface="+mn-ea"/>
              </a:rPr>
              <a:t>③ 列的顺序无所谓</a:t>
            </a:r>
            <a:r>
              <a:rPr lang="en-US" altLang="zh-CN" dirty="0">
                <a:sym typeface="+mn-ea"/>
              </a:rPr>
              <a:t>,</a:t>
            </a:r>
            <a:r>
              <a:rPr lang="zh-CN" altLang="en-US" dirty="0">
                <a:sym typeface="+mn-ea"/>
              </a:rPr>
              <a:t>，列的次序可以任意交换</a:t>
            </a:r>
            <a:endParaRPr lang="zh-CN" altLang="en-US" dirty="0"/>
          </a:p>
          <a:p>
            <a:pPr lvl="1" eaLnBrk="1" hangingPunct="1">
              <a:lnSpc>
                <a:spcPct val="140000"/>
              </a:lnSpc>
              <a:buNone/>
            </a:pPr>
            <a:r>
              <a:rPr lang="zh-CN" altLang="en-US" dirty="0">
                <a:sym typeface="+mn-ea"/>
              </a:rPr>
              <a:t>④ 任意两个元组的候选码不能相同</a:t>
            </a:r>
            <a:endParaRPr lang="zh-CN" altLang="en-US" dirty="0"/>
          </a:p>
          <a:p>
            <a:pPr lvl="1" algn="just" eaLnBrk="1" hangingPunct="1">
              <a:lnSpc>
                <a:spcPct val="140000"/>
              </a:lnSpc>
              <a:buNone/>
            </a:pPr>
            <a:r>
              <a:rPr lang="zh-CN" altLang="en-US" dirty="0">
                <a:sym typeface="+mn-ea"/>
              </a:rPr>
              <a:t>⑤ 行的顺序无所谓，行的次序可以任意交换</a:t>
            </a:r>
            <a:endParaRPr lang="zh-CN" altLang="en-US" dirty="0">
              <a:sym typeface="+mn-ea"/>
            </a:endParaRPr>
          </a:p>
          <a:p>
            <a:pPr eaLnBrk="1" hangingPunct="1">
              <a:buNone/>
            </a:pPr>
            <a:r>
              <a:rPr lang="en-US" altLang="zh-CN" sz="2000" dirty="0">
                <a:sym typeface="+mn-ea"/>
              </a:rPr>
              <a:t>        ⑥ </a:t>
            </a:r>
            <a:r>
              <a:rPr lang="zh-CN" altLang="en-US" sz="2000" dirty="0">
                <a:sym typeface="+mn-ea"/>
              </a:rPr>
              <a:t>分量必须取原子值</a:t>
            </a:r>
            <a:endParaRPr lang="zh-CN" altLang="en-US" sz="2000" dirty="0"/>
          </a:p>
          <a:p>
            <a:pPr lvl="1" eaLnBrk="1" hangingPunct="1">
              <a:buSzPct val="75000"/>
              <a:buNone/>
            </a:pPr>
            <a:r>
              <a:rPr lang="en-US" altLang="zh-CN" dirty="0">
                <a:sym typeface="+mn-ea"/>
              </a:rPr>
              <a:t>    </a:t>
            </a:r>
            <a:r>
              <a:rPr lang="en-US" altLang="zh-CN" dirty="0"/>
              <a:t>     </a:t>
            </a:r>
            <a:r>
              <a:rPr lang="zh-CN" altLang="en-US" dirty="0"/>
              <a:t>关系模型要求关系必须是规范化</a:t>
            </a:r>
            <a:r>
              <a:rPr lang="en-US" altLang="zh-CN" dirty="0"/>
              <a:t>(normalization)</a:t>
            </a:r>
            <a:r>
              <a:rPr lang="zh-CN" altLang="en-US" dirty="0"/>
              <a:t>的，即要求关系必须满足一定的规范条件。这些规范条件中最基本的一条就是，关系的每一个分量必须是一个不可分的数据项。</a:t>
            </a:r>
            <a:endParaRPr lang="zh-CN" altLang="en-US" dirty="0"/>
          </a:p>
          <a:p>
            <a:pPr lvl="1" algn="just" eaLnBrk="1" hangingPunct="1">
              <a:lnSpc>
                <a:spcPct val="140000"/>
              </a:lnSpc>
              <a:buNone/>
            </a:pPr>
            <a:endParaRPr lang="zh-CN" altLang="en-US" dirty="0"/>
          </a:p>
          <a:p>
            <a:pPr marL="1219200" lvl="2" indent="0" algn="just" eaLnBrk="1" hangingPunct="1">
              <a:buSzPct val="75000"/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algn="l"/>
            <a:r>
              <a:rPr lang="en-US" altLang="zh-CN" sz="3200" dirty="0">
                <a:solidFill>
                  <a:srgbClr val="1369B2"/>
                </a:solidFill>
                <a:cs typeface="+mn-ea"/>
              </a:rPr>
              <a:t>3. 关系（Relation）</a:t>
            </a:r>
            <a:endParaRPr lang="en-US" altLang="zh-CN" sz="3200" dirty="0">
              <a:solidFill>
                <a:srgbClr val="1369B2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50000"/>
              </a:lnSpc>
              <a:buNone/>
            </a:pPr>
            <a:r>
              <a:rPr lang="en-US" altLang="zh-CN" b="0" dirty="0"/>
              <a:t>1</a:t>
            </a:r>
            <a:r>
              <a:rPr lang="zh-CN" altLang="en-US" b="0" dirty="0"/>
              <a:t>．什么是关系模式</a:t>
            </a:r>
            <a:endParaRPr lang="zh-CN" altLang="en-US" b="0" dirty="0"/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b="0" dirty="0"/>
              <a:t>2</a:t>
            </a:r>
            <a:r>
              <a:rPr lang="zh-CN" altLang="en-US" b="0" dirty="0"/>
              <a:t>．定义关系模式</a:t>
            </a:r>
            <a:endParaRPr lang="zh-CN" altLang="en-US" b="0" dirty="0"/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b="0" dirty="0"/>
              <a:t>3.  </a:t>
            </a:r>
            <a:r>
              <a:rPr lang="zh-CN" altLang="en-US" b="0" dirty="0"/>
              <a:t>关系模式与关系</a:t>
            </a:r>
            <a:endParaRPr lang="zh-CN" altLang="en-US" b="0" dirty="0"/>
          </a:p>
        </p:txBody>
      </p:sp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2.1.2  </a:t>
            </a:r>
            <a:r>
              <a:rPr lang="zh-CN" altLang="en-US" dirty="0"/>
              <a:t>关系模式</a:t>
            </a:r>
            <a:endParaRPr lang="zh-CN" altLang="en-US" dirty="0"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30000"/>
              </a:lnSpc>
            </a:pPr>
            <a:r>
              <a:rPr lang="zh-CN" altLang="en-US" dirty="0"/>
              <a:t>关系模式（</a:t>
            </a:r>
            <a:r>
              <a:rPr lang="en-US" altLang="zh-CN" dirty="0"/>
              <a:t>Relation Schema</a:t>
            </a:r>
            <a:r>
              <a:rPr lang="zh-CN" altLang="en-US" dirty="0"/>
              <a:t>）是型</a:t>
            </a:r>
            <a:endParaRPr lang="zh-CN" altLang="en-US" dirty="0"/>
          </a:p>
          <a:p>
            <a:pPr algn="just" eaLnBrk="1" hangingPunct="1">
              <a:lnSpc>
                <a:spcPct val="130000"/>
              </a:lnSpc>
            </a:pPr>
            <a:r>
              <a:rPr lang="zh-CN" altLang="en-US" dirty="0"/>
              <a:t>关系是值</a:t>
            </a:r>
            <a:endParaRPr lang="zh-CN" altLang="en-US" dirty="0"/>
          </a:p>
          <a:p>
            <a:pPr algn="just" eaLnBrk="1" hangingPunct="1">
              <a:lnSpc>
                <a:spcPct val="130000"/>
              </a:lnSpc>
            </a:pPr>
            <a:r>
              <a:rPr lang="zh-CN" altLang="en-US" dirty="0"/>
              <a:t>关系模式是对关系的描述</a:t>
            </a:r>
            <a:endParaRPr lang="zh-CN" altLang="en-US" dirty="0"/>
          </a:p>
          <a:p>
            <a:pPr lvl="1" algn="just" eaLnBrk="1" hangingPunct="1">
              <a:lnSpc>
                <a:spcPct val="130000"/>
              </a:lnSpc>
            </a:pPr>
            <a:r>
              <a:rPr lang="zh-CN" altLang="en-US" dirty="0"/>
              <a:t>元组集合的结构</a:t>
            </a:r>
            <a:endParaRPr lang="zh-CN" altLang="en-US" dirty="0"/>
          </a:p>
          <a:p>
            <a:pPr lvl="3" algn="just" eaLnBrk="1" hangingPunct="1">
              <a:lnSpc>
                <a:spcPct val="13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属性构成</a:t>
            </a:r>
            <a:endParaRPr lang="zh-CN" altLang="en-US" sz="2200" dirty="0"/>
          </a:p>
          <a:p>
            <a:pPr lvl="3" algn="just" eaLnBrk="1" hangingPunct="1">
              <a:lnSpc>
                <a:spcPct val="13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属性来自的域           </a:t>
            </a:r>
            <a:endParaRPr lang="zh-CN" altLang="en-US" sz="2200" dirty="0"/>
          </a:p>
          <a:p>
            <a:pPr lvl="3" algn="just" eaLnBrk="1" hangingPunct="1">
              <a:lnSpc>
                <a:spcPct val="13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属性与域之间的映象关系</a:t>
            </a:r>
            <a:endParaRPr lang="zh-CN" altLang="en-US" sz="2200" dirty="0"/>
          </a:p>
          <a:p>
            <a:pPr lvl="1" algn="just" eaLnBrk="1" hangingPunct="1">
              <a:lnSpc>
                <a:spcPct val="130000"/>
              </a:lnSpc>
            </a:pPr>
            <a:r>
              <a:rPr lang="zh-CN" altLang="en-US" dirty="0"/>
              <a:t>完整性约束条件</a:t>
            </a:r>
            <a:endParaRPr lang="zh-CN" altLang="en-US" dirty="0"/>
          </a:p>
          <a:p>
            <a:pPr eaLnBrk="1" hangingPunct="1">
              <a:buNone/>
            </a:pPr>
            <a:endParaRPr lang="en-US" altLang="zh-CN" dirty="0"/>
          </a:p>
        </p:txBody>
      </p:sp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1</a:t>
            </a:r>
            <a:r>
              <a:rPr lang="zh-CN" altLang="en-US" dirty="0"/>
              <a:t>．什么是关系模式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buNone/>
            </a:pPr>
            <a:r>
              <a:rPr lang="zh-CN" altLang="en-US" dirty="0"/>
              <a:t>关系模式可以形式化地表示为：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sz="2800" dirty="0">
                <a:solidFill>
                  <a:srgbClr val="79710F"/>
                </a:solidFill>
              </a:rPr>
              <a:t>    </a:t>
            </a:r>
            <a:r>
              <a:rPr lang="zh-CN" altLang="en-US" sz="2800" i="1" dirty="0">
                <a:solidFill>
                  <a:srgbClr val="79710F"/>
                </a:solidFill>
              </a:rPr>
              <a:t>	</a:t>
            </a:r>
            <a:r>
              <a:rPr lang="en-US" altLang="zh-CN" sz="2800" i="1" dirty="0">
                <a:solidFill>
                  <a:srgbClr val="79710F"/>
                </a:solidFill>
              </a:rPr>
              <a:t>R</a:t>
            </a:r>
            <a:r>
              <a:rPr lang="zh-CN" altLang="en-US" sz="2800" i="1" dirty="0">
                <a:solidFill>
                  <a:srgbClr val="79710F"/>
                </a:solidFill>
              </a:rPr>
              <a:t>（</a:t>
            </a:r>
            <a:r>
              <a:rPr lang="en-US" altLang="zh-CN" sz="2800" i="1" dirty="0">
                <a:solidFill>
                  <a:srgbClr val="79710F"/>
                </a:solidFill>
              </a:rPr>
              <a:t>U</a:t>
            </a:r>
            <a:r>
              <a:rPr lang="zh-CN" altLang="en-US" sz="2800" i="1" dirty="0">
                <a:solidFill>
                  <a:srgbClr val="79710F"/>
                </a:solidFill>
              </a:rPr>
              <a:t>，</a:t>
            </a:r>
            <a:r>
              <a:rPr lang="en-US" altLang="zh-CN" sz="2800" i="1" dirty="0">
                <a:solidFill>
                  <a:srgbClr val="79710F"/>
                </a:solidFill>
              </a:rPr>
              <a:t>D</a:t>
            </a:r>
            <a:r>
              <a:rPr lang="zh-CN" altLang="en-US" sz="2800" i="1" dirty="0">
                <a:solidFill>
                  <a:srgbClr val="79710F"/>
                </a:solidFill>
              </a:rPr>
              <a:t>，</a:t>
            </a:r>
            <a:r>
              <a:rPr lang="en-US" altLang="zh-CN" sz="2800" i="1" dirty="0">
                <a:solidFill>
                  <a:srgbClr val="79710F"/>
                </a:solidFill>
              </a:rPr>
              <a:t>DOM</a:t>
            </a:r>
            <a:r>
              <a:rPr lang="zh-CN" altLang="en-US" sz="2800" i="1" dirty="0">
                <a:solidFill>
                  <a:srgbClr val="79710F"/>
                </a:solidFill>
              </a:rPr>
              <a:t>，</a:t>
            </a:r>
            <a:r>
              <a:rPr lang="en-US" altLang="zh-CN" sz="2800" i="1" dirty="0">
                <a:solidFill>
                  <a:srgbClr val="79710F"/>
                </a:solidFill>
              </a:rPr>
              <a:t>F</a:t>
            </a:r>
            <a:r>
              <a:rPr lang="zh-CN" altLang="en-US" sz="2800" i="1" dirty="0">
                <a:solidFill>
                  <a:srgbClr val="79710F"/>
                </a:solidFill>
              </a:rPr>
              <a:t>）</a:t>
            </a:r>
            <a:endParaRPr lang="zh-CN" altLang="en-US" i="1" dirty="0">
              <a:solidFill>
                <a:srgbClr val="79710F"/>
              </a:solidFill>
            </a:endParaRPr>
          </a:p>
          <a:p>
            <a:pPr lvl="1" algn="just" eaLnBrk="1" hangingPunct="1">
              <a:buNone/>
            </a:pPr>
            <a:r>
              <a:rPr lang="zh-CN" altLang="en-US" i="1" dirty="0"/>
              <a:t>		</a:t>
            </a:r>
            <a:r>
              <a:rPr lang="en-US" altLang="zh-CN" i="1" dirty="0"/>
              <a:t>R       	     </a:t>
            </a:r>
            <a:r>
              <a:rPr lang="zh-CN" altLang="en-US" dirty="0"/>
              <a:t>关系名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i="1" dirty="0"/>
              <a:t>		</a:t>
            </a:r>
            <a:r>
              <a:rPr lang="en-US" altLang="zh-CN" i="1" dirty="0"/>
              <a:t>U</a:t>
            </a:r>
            <a:r>
              <a:rPr lang="en-US" altLang="zh-CN" dirty="0"/>
              <a:t>       	     </a:t>
            </a:r>
            <a:r>
              <a:rPr lang="zh-CN" altLang="en-US" dirty="0"/>
              <a:t>组成该关系的属性名集合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i="1" dirty="0"/>
              <a:t>		</a:t>
            </a:r>
            <a:r>
              <a:rPr lang="en-US" altLang="zh-CN" i="1" dirty="0"/>
              <a:t>D</a:t>
            </a:r>
            <a:r>
              <a:rPr lang="en-US" altLang="zh-CN" dirty="0"/>
              <a:t>       	     </a:t>
            </a:r>
            <a:r>
              <a:rPr lang="en-US" altLang="zh-CN" i="1" dirty="0"/>
              <a:t>U</a:t>
            </a:r>
            <a:r>
              <a:rPr lang="zh-CN" altLang="en-US" dirty="0"/>
              <a:t>中属性所来自的域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dirty="0"/>
              <a:t>		</a:t>
            </a:r>
            <a:r>
              <a:rPr lang="en-US" altLang="zh-CN" dirty="0"/>
              <a:t>DOM  	     </a:t>
            </a:r>
            <a:r>
              <a:rPr lang="zh-CN" altLang="en-US" dirty="0"/>
              <a:t>属性向域的映象集合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i="1" dirty="0"/>
              <a:t>		</a:t>
            </a:r>
            <a:r>
              <a:rPr lang="en-US" altLang="zh-CN" i="1" dirty="0"/>
              <a:t>F</a:t>
            </a:r>
            <a:r>
              <a:rPr lang="en-US" altLang="zh-CN" dirty="0"/>
              <a:t>        	     </a:t>
            </a:r>
            <a:r>
              <a:rPr lang="zh-CN" altLang="en-US" dirty="0"/>
              <a:t>属性间数据的依赖关系的集合</a:t>
            </a:r>
            <a:endParaRPr lang="zh-CN" altLang="en-US" dirty="0"/>
          </a:p>
          <a:p>
            <a:pPr eaLnBrk="1" hangingPunct="1">
              <a:buNone/>
            </a:pPr>
            <a:endParaRPr lang="en-US" altLang="zh-CN" dirty="0"/>
          </a:p>
        </p:txBody>
      </p:sp>
      <p:sp>
        <p:nvSpPr>
          <p:cNvPr id="4198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．定义关系模式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buNone/>
            </a:pPr>
            <a:r>
              <a:rPr lang="zh-CN" altLang="en-US" dirty="0"/>
              <a:t>关系模式通常可以简记为</a:t>
            </a:r>
            <a:endParaRPr lang="zh-CN" altLang="en-US" dirty="0"/>
          </a:p>
          <a:p>
            <a:pPr eaLnBrk="1" hangingPunct="1">
              <a:buNone/>
            </a:pPr>
            <a:r>
              <a:rPr lang="zh-CN" altLang="en-US" dirty="0"/>
              <a:t> 	</a:t>
            </a:r>
            <a:r>
              <a:rPr lang="en-US" altLang="zh-CN" i="1" dirty="0"/>
              <a:t>R (U)    </a:t>
            </a:r>
            <a:r>
              <a:rPr lang="zh-CN" altLang="en-US" i="1" dirty="0"/>
              <a:t>或    </a:t>
            </a:r>
            <a:r>
              <a:rPr lang="en-US" altLang="zh-CN" i="1" dirty="0"/>
              <a:t>R (A</a:t>
            </a:r>
            <a:r>
              <a:rPr lang="en-US" altLang="zh-CN" i="1" baseline="-25000" dirty="0"/>
              <a:t>1</a:t>
            </a:r>
            <a:r>
              <a:rPr lang="zh-CN" altLang="en-US" i="1" dirty="0"/>
              <a:t>，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2</a:t>
            </a:r>
            <a:r>
              <a:rPr lang="zh-CN" altLang="en-US" i="1" dirty="0"/>
              <a:t>，</a:t>
            </a:r>
            <a:r>
              <a:rPr lang="en-US" altLang="zh-CN" i="1" dirty="0"/>
              <a:t>…</a:t>
            </a:r>
            <a:r>
              <a:rPr lang="zh-CN" altLang="en-US" i="1" dirty="0"/>
              <a:t>，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n</a:t>
            </a:r>
            <a:r>
              <a:rPr lang="en-US" altLang="zh-CN" i="1" dirty="0"/>
              <a:t>)</a:t>
            </a:r>
            <a:endParaRPr lang="en-US" altLang="zh-CN" i="1" dirty="0"/>
          </a:p>
          <a:p>
            <a:pPr lvl="1" eaLnBrk="1" hangingPunct="1">
              <a:lnSpc>
                <a:spcPct val="130000"/>
              </a:lnSpc>
              <a:buSzPct val="85000"/>
            </a:pPr>
            <a:r>
              <a:rPr lang="en-US" altLang="zh-CN" i="1" dirty="0"/>
              <a:t>R: </a:t>
            </a:r>
            <a:r>
              <a:rPr lang="zh-CN" altLang="en-US" dirty="0"/>
              <a:t>关系名</a:t>
            </a:r>
            <a:endParaRPr lang="zh-CN" altLang="en-US" dirty="0"/>
          </a:p>
          <a:p>
            <a:pPr lvl="1" eaLnBrk="1" hangingPunct="1">
              <a:lnSpc>
                <a:spcPct val="130000"/>
              </a:lnSpc>
              <a:buSzPct val="75000"/>
            </a:pPr>
            <a:r>
              <a:rPr lang="en-US" altLang="zh-CN" i="1" dirty="0"/>
              <a:t>A</a:t>
            </a:r>
            <a:r>
              <a:rPr lang="en-US" altLang="zh-CN" baseline="-25000" dirty="0"/>
              <a:t>1</a:t>
            </a:r>
            <a:r>
              <a:rPr lang="zh-CN" altLang="en-US" dirty="0"/>
              <a:t>，</a:t>
            </a:r>
            <a:r>
              <a:rPr lang="en-US" altLang="zh-CN" i="1" dirty="0"/>
              <a:t>A</a:t>
            </a:r>
            <a:r>
              <a:rPr lang="en-US" altLang="zh-CN" baseline="-25000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i="1" dirty="0"/>
              <a:t>A</a:t>
            </a:r>
            <a:r>
              <a:rPr lang="en-US" altLang="zh-CN" i="1" baseline="-25000" dirty="0"/>
              <a:t>n  </a:t>
            </a:r>
            <a:r>
              <a:rPr lang="en-US" altLang="zh-CN" dirty="0"/>
              <a:t>: </a:t>
            </a:r>
            <a:r>
              <a:rPr lang="zh-CN" altLang="en-US" dirty="0"/>
              <a:t>属性名</a:t>
            </a:r>
            <a:endParaRPr lang="zh-CN" altLang="en-US" dirty="0"/>
          </a:p>
          <a:p>
            <a:pPr lvl="1" eaLnBrk="1" hangingPunct="1">
              <a:lnSpc>
                <a:spcPct val="170000"/>
              </a:lnSpc>
              <a:buNone/>
            </a:pPr>
            <a:r>
              <a:rPr lang="zh-CN" altLang="en-US" dirty="0"/>
              <a:t>注：域名及属性向域的映象常常直接说明为属性的类型、长度</a:t>
            </a:r>
            <a:endParaRPr lang="zh-CN" altLang="en-US" dirty="0"/>
          </a:p>
          <a:p>
            <a:pPr eaLnBrk="1" hangingPunct="1"/>
            <a:endParaRPr lang="en-US" altLang="zh-CN" dirty="0"/>
          </a:p>
        </p:txBody>
      </p:sp>
      <p:sp>
        <p:nvSpPr>
          <p:cNvPr id="4403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定义关系模式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内容占位符 2"/>
          <p:cNvSpPr>
            <a:spLocks noGrp="1"/>
          </p:cNvSpPr>
          <p:nvPr>
            <p:ph idx="4294967295"/>
          </p:nvPr>
        </p:nvSpPr>
        <p:spPr/>
        <p:txBody>
          <a:bodyPr anchor="t" anchorCtr="0"/>
          <a:p>
            <a:pPr marL="457200" lvl="1" indent="0">
              <a:buNone/>
            </a:pPr>
            <a:r>
              <a:rPr lang="zh-CN" altLang="en-US"/>
              <a:t>CREATE TABLE `kc` (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`课程号` char(3) NOT NULL,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`课程名` char(16) NOT NULL,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`开课学期` tinyint(1) NOT NULL default '1' COMMENT '只能为1-8',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`学时` tinyint(1) NOT NULL,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`学分` tinyint(1) default NULL,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  PRIMARY KEY  (`课程号`)</a:t>
            </a:r>
            <a:endParaRPr lang="zh-CN" altLang="en-US"/>
          </a:p>
          <a:p>
            <a:pPr marL="457200" lvl="1" indent="0">
              <a:buNone/>
            </a:pPr>
            <a:r>
              <a:rPr lang="zh-CN" altLang="en-US"/>
              <a:t>) ENGINE=MyISAM DEFAULT CHARSET=gb2312;</a:t>
            </a:r>
            <a:endParaRPr lang="zh-CN" altLang="en-US"/>
          </a:p>
        </p:txBody>
      </p:sp>
      <p:sp>
        <p:nvSpPr>
          <p:cNvPr id="4505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r>
              <a:rPr lang="zh-CN" altLang="en-US" dirty="0"/>
              <a:t>定义关系模式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zh-CN" altLang="en-US" dirty="0"/>
              <a:t>关系模式</a:t>
            </a:r>
            <a:endParaRPr lang="zh-CN" altLang="en-US" dirty="0"/>
          </a:p>
          <a:p>
            <a:pPr lvl="1" algn="just" eaLnBrk="1" hangingPunct="1">
              <a:buSzPct val="75000"/>
            </a:pPr>
            <a:r>
              <a:rPr lang="zh-CN" altLang="en-US" dirty="0"/>
              <a:t>对关系的描述</a:t>
            </a:r>
            <a:endParaRPr lang="zh-CN" altLang="en-US" dirty="0"/>
          </a:p>
          <a:p>
            <a:pPr lvl="1" algn="just" eaLnBrk="1" hangingPunct="1">
              <a:buSzPct val="75000"/>
            </a:pPr>
            <a:r>
              <a:rPr lang="zh-CN" altLang="en-US" dirty="0"/>
              <a:t>静态的、稳定的</a:t>
            </a:r>
            <a:endParaRPr lang="zh-CN" altLang="en-US" dirty="0"/>
          </a:p>
          <a:p>
            <a:pPr algn="just" eaLnBrk="1" hangingPunct="1"/>
            <a:r>
              <a:rPr lang="zh-CN" altLang="en-US" dirty="0"/>
              <a:t>关系</a:t>
            </a:r>
            <a:endParaRPr lang="zh-CN" altLang="en-US" dirty="0"/>
          </a:p>
          <a:p>
            <a:pPr lvl="1" algn="just" eaLnBrk="1" hangingPunct="1">
              <a:buSzPct val="75000"/>
            </a:pPr>
            <a:r>
              <a:rPr lang="zh-CN" altLang="en-US" dirty="0"/>
              <a:t>关系模式在某一时刻的状态或内容</a:t>
            </a:r>
            <a:endParaRPr lang="zh-CN" altLang="en-US" dirty="0"/>
          </a:p>
          <a:p>
            <a:pPr lvl="1" algn="just" eaLnBrk="1" hangingPunct="1">
              <a:buSzPct val="75000"/>
            </a:pPr>
            <a:r>
              <a:rPr lang="zh-CN" altLang="en-US" dirty="0"/>
              <a:t>动态的、随时间不断变化的</a:t>
            </a:r>
            <a:endParaRPr lang="zh-CN" altLang="en-US" dirty="0"/>
          </a:p>
          <a:p>
            <a:pPr algn="just" eaLnBrk="1" hangingPunct="1">
              <a:lnSpc>
                <a:spcPct val="140000"/>
              </a:lnSpc>
            </a:pPr>
            <a:r>
              <a:rPr lang="zh-CN" altLang="en-US" sz="2400" dirty="0"/>
              <a:t>关系模式和关系往往笼统称为关系</a:t>
            </a:r>
            <a:endParaRPr lang="zh-CN" altLang="en-US" sz="2400" dirty="0"/>
          </a:p>
          <a:p>
            <a:pPr algn="just" eaLnBrk="1" hangingPunct="1">
              <a:lnSpc>
                <a:spcPct val="140000"/>
              </a:lnSpc>
              <a:buNone/>
            </a:pPr>
            <a:r>
              <a:rPr lang="zh-CN" altLang="en-US" sz="2400" dirty="0"/>
              <a:t>     通过上下文加以区别</a:t>
            </a:r>
            <a:endParaRPr lang="zh-CN" altLang="en-US" dirty="0"/>
          </a:p>
        </p:txBody>
      </p:sp>
      <p:sp>
        <p:nvSpPr>
          <p:cNvPr id="4608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3.  </a:t>
            </a:r>
            <a:r>
              <a:rPr lang="zh-CN" altLang="en-US" dirty="0"/>
              <a:t>关系模式与关系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20000"/>
              </a:lnSpc>
            </a:pPr>
            <a:r>
              <a:rPr lang="zh-CN" altLang="en-US" dirty="0"/>
              <a:t>关系数据库</a:t>
            </a:r>
            <a:endParaRPr lang="zh-CN" altLang="en-US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在一个给定的应用领域中，所有关系的集合构成一个关系数据库</a:t>
            </a:r>
            <a:endParaRPr lang="zh-CN" altLang="en-US" dirty="0"/>
          </a:p>
          <a:p>
            <a:pPr algn="just" eaLnBrk="1" hangingPunct="1">
              <a:lnSpc>
                <a:spcPct val="120000"/>
              </a:lnSpc>
            </a:pPr>
            <a:r>
              <a:rPr lang="zh-CN" altLang="en-US" dirty="0"/>
              <a:t>关系数据库的型与值</a:t>
            </a:r>
            <a:endParaRPr lang="en-US" altLang="zh-CN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关系数据库的型</a:t>
            </a:r>
            <a:r>
              <a:rPr lang="en-US" altLang="zh-CN" dirty="0"/>
              <a:t>: </a:t>
            </a:r>
            <a:r>
              <a:rPr lang="zh-CN" altLang="en-US" dirty="0"/>
              <a:t>关系数据库模式，是对关系数据库的描述</a:t>
            </a:r>
            <a:endParaRPr lang="en-US" altLang="zh-CN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关系数据库的值</a:t>
            </a:r>
            <a:r>
              <a:rPr lang="en-US" altLang="zh-CN" dirty="0"/>
              <a:t>: </a:t>
            </a:r>
            <a:r>
              <a:rPr lang="zh-CN" altLang="en-US" dirty="0"/>
              <a:t>关系模式在某一时刻对应的关系的集合，通常称为关系数据库</a:t>
            </a:r>
            <a:endParaRPr lang="en-US" altLang="zh-CN" dirty="0"/>
          </a:p>
        </p:txBody>
      </p:sp>
      <p:sp>
        <p:nvSpPr>
          <p:cNvPr id="4812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2.1.4  </a:t>
            </a:r>
            <a:r>
              <a:rPr lang="zh-CN" altLang="en-US" dirty="0"/>
              <a:t>关系数据库及其存储结构</a:t>
            </a:r>
            <a:endParaRPr lang="zh-CN" altLang="en-US" dirty="0"/>
          </a:p>
        </p:txBody>
      </p:sp>
      <p:pic>
        <p:nvPicPr>
          <p:cNvPr id="3" name="图片 3" descr="图片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870" y="3645535"/>
            <a:ext cx="7621270" cy="20104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79557" y="5733732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图</a:t>
            </a:r>
            <a:r>
              <a:rPr lang="en-US" altLang="zh-CN" sz="1600">
                <a:latin typeface="Times New Roman" panose="02020603050405020304"/>
                <a:ea typeface="宋体" panose="02010600030101010101" pitchFamily="2" charset="-122"/>
              </a:rPr>
              <a:t>2</a:t>
            </a:r>
            <a:r>
              <a:rPr lang="en-US" altLang="zh-CN" sz="1600">
                <a:latin typeface="Times New Roman" panose="02020603050405020304"/>
                <a:ea typeface="Times New Roman" panose="02020603050405020304"/>
              </a:rPr>
              <a:t>-</a:t>
            </a:r>
            <a:r>
              <a:rPr lang="en-US" altLang="zh-CN" sz="1600">
                <a:latin typeface="Arial" panose="020B0604020202020204"/>
                <a:ea typeface="宋体" panose="02010600030101010101" pitchFamily="2" charset="-122"/>
              </a:rPr>
              <a:t>4 </a:t>
            </a:r>
            <a:r>
              <a:rPr lang="en-US" altLang="zh-CN" sz="1600">
                <a:latin typeface="Arial" panose="020B0604020202020204"/>
                <a:ea typeface="Arial" panose="020B0604020202020204"/>
              </a:rPr>
              <a:t>Mysql</a:t>
            </a:r>
            <a:r>
              <a:rPr lang="zh-CN" altLang="en-US" sz="1600">
                <a:latin typeface="Arial" panose="020B0604020202020204"/>
                <a:ea typeface="宋体" panose="02010600030101010101" pitchFamily="2" charset="-122"/>
              </a:rPr>
              <a:t>的数据库存储结构</a:t>
            </a:r>
            <a:endParaRPr lang="zh-CN" altLang="en-US" sz="1600"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内容占位符 2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50000"/>
              </a:lnSpc>
            </a:pPr>
            <a:r>
              <a:rPr lang="zh-CN" altLang="zh-CN" dirty="0"/>
              <a:t>关系数据库的物理组织</a:t>
            </a:r>
            <a:endParaRPr lang="en-US" altLang="zh-CN" dirty="0"/>
          </a:p>
          <a:p>
            <a:pPr lvl="1">
              <a:lnSpc>
                <a:spcPct val="150000"/>
              </a:lnSpc>
            </a:pPr>
            <a:r>
              <a:rPr lang="zh-CN" altLang="zh-CN" dirty="0"/>
              <a:t>有的</a:t>
            </a:r>
            <a:r>
              <a:rPr lang="zh-CN" altLang="en-US" dirty="0"/>
              <a:t>关系数据库管理系统中</a:t>
            </a:r>
            <a:r>
              <a:rPr lang="zh-CN" altLang="zh-CN" dirty="0"/>
              <a:t>一个表对应一个操作系统文件，将物理数据组织交给操作系统完成</a:t>
            </a:r>
            <a:endParaRPr lang="en-US" altLang="zh-CN" dirty="0"/>
          </a:p>
          <a:p>
            <a:pPr lvl="1">
              <a:lnSpc>
                <a:spcPct val="150000"/>
              </a:lnSpc>
            </a:pPr>
            <a:r>
              <a:rPr lang="zh-CN" altLang="zh-CN" dirty="0"/>
              <a:t>有的</a:t>
            </a:r>
            <a:r>
              <a:rPr lang="zh-CN" altLang="en-US" dirty="0"/>
              <a:t>关系数据库管理系统</a:t>
            </a:r>
            <a:r>
              <a:rPr lang="zh-CN" altLang="zh-CN" dirty="0"/>
              <a:t>从操作系统那里申请若干个大的文件，自己划分文件空间，组织表、索引等存储结构，并进行存储管理</a:t>
            </a:r>
            <a:endParaRPr lang="zh-CN" altLang="en-US" dirty="0"/>
          </a:p>
        </p:txBody>
      </p:sp>
      <p:sp>
        <p:nvSpPr>
          <p:cNvPr id="5017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>
            <a:normAutofit fontScale="90000"/>
          </a:bodyPr>
          <a:p>
            <a:pPr eaLnBrk="1" hangingPunct="1"/>
            <a:r>
              <a:rPr sz="3600">
                <a:sym typeface="+mn-ea"/>
              </a:rPr>
              <a:t>2.1.4  </a:t>
            </a:r>
            <a:r>
              <a:rPr lang="zh-CN" altLang="en-US" sz="3600">
                <a:sym typeface="+mn-ea"/>
              </a:rPr>
              <a:t>关系数据库及其存储结构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2997835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关系操作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2.2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308" y="572758"/>
            <a:ext cx="4775842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559206" y="2028729"/>
            <a:ext cx="8568690" cy="688340"/>
            <a:chOff x="978872" y="1800500"/>
            <a:chExt cx="6427354" cy="516136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   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掌握关系数据模型的基本概念与形式化定义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542696" y="2873279"/>
            <a:ext cx="8568690" cy="688340"/>
            <a:chOff x="978872" y="1800500"/>
            <a:chExt cx="6427354" cy="516136"/>
          </a:xfrm>
        </p:grpSpPr>
        <p:sp>
          <p:nvSpPr>
            <p:cNvPr id="8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了解基本的关系操作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9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42696" y="3789584"/>
            <a:ext cx="8568690" cy="688340"/>
            <a:chOff x="978872" y="1800500"/>
            <a:chExt cx="6427354" cy="516136"/>
          </a:xfrm>
        </p:grpSpPr>
        <p:sp>
          <p:nvSpPr>
            <p:cNvPr id="12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掌握关系代数运算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3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42696" y="4705889"/>
            <a:ext cx="8568690" cy="688340"/>
            <a:chOff x="978872" y="1800500"/>
            <a:chExt cx="6427354" cy="516136"/>
          </a:xfrm>
        </p:grpSpPr>
        <p:sp>
          <p:nvSpPr>
            <p:cNvPr id="5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en-US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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了解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关系查询语言的特点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6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062077" y="2304877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279771" y="2304877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366933" y="2421293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基本的关系操作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062077" y="2989216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279771" y="2989216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366933" y="3105633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关系语言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>
                <a:sym typeface="思源黑体 CN Medium" panose="020B0600000000000000" pitchFamily="34" charset="-122"/>
              </a:rPr>
              <a:t>关系操作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2400" dirty="0"/>
              <a:t> </a:t>
            </a:r>
            <a:r>
              <a:rPr lang="zh-CN" altLang="en-US" dirty="0"/>
              <a:t>常用的关系操作</a:t>
            </a:r>
            <a:endParaRPr lang="zh-CN" altLang="en-US" dirty="0"/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dirty="0"/>
              <a:t>查询操作：选择、投影、连接、除、并、差、交、笛卡尔积</a:t>
            </a:r>
            <a:endParaRPr lang="en-US" altLang="zh-CN" dirty="0"/>
          </a:p>
          <a:p>
            <a:pPr lvl="2" algn="just" eaLnBrk="1" hangingPunct="1">
              <a:lnSpc>
                <a:spcPct val="150000"/>
              </a:lnSpc>
              <a:spcBef>
                <a:spcPct val="0"/>
              </a:spcBef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选择、投影、并、差、笛卡尔积</a:t>
            </a:r>
            <a:r>
              <a:rPr lang="en-US" altLang="zh-CN" sz="2200" dirty="0"/>
              <a:t>5</a:t>
            </a:r>
            <a:r>
              <a:rPr lang="zh-CN" altLang="en-US" sz="2200" dirty="0"/>
              <a:t>种基本操作</a:t>
            </a:r>
            <a:endParaRPr lang="zh-CN" altLang="en-US" sz="2200" dirty="0"/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dirty="0"/>
              <a:t>数据更新：插入、删除、修改</a:t>
            </a:r>
            <a:endParaRPr lang="zh-CN" altLang="en-US" dirty="0"/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dirty="0"/>
              <a:t>关系操作的特点</a:t>
            </a:r>
            <a:endParaRPr lang="zh-CN" altLang="en-US" dirty="0"/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dirty="0"/>
              <a:t>集合操作方式：操作的对象和结果都是集合</a:t>
            </a:r>
            <a:endParaRPr lang="zh-CN" altLang="en-US" dirty="0"/>
          </a:p>
        </p:txBody>
      </p:sp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sz="3600" dirty="0"/>
              <a:t>2.2.1 </a:t>
            </a:r>
            <a:r>
              <a:rPr lang="zh-CN" altLang="en-US" sz="3600" dirty="0"/>
              <a:t>基本的关系操作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en-US" altLang="zh-CN" sz="2400" dirty="0"/>
              <a:t> </a:t>
            </a:r>
            <a:r>
              <a:rPr lang="zh-CN" altLang="en-US" sz="2400" dirty="0"/>
              <a:t>关系代数语言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200" dirty="0"/>
              <a:t>用对关系的运算来表达查询要求</a:t>
            </a:r>
            <a:endParaRPr lang="zh-CN" altLang="en-US" sz="2200" dirty="0"/>
          </a:p>
          <a:p>
            <a:pPr lvl="1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200" dirty="0"/>
              <a:t>代表：</a:t>
            </a:r>
            <a:r>
              <a:rPr lang="en-US" altLang="zh-CN" sz="2200" dirty="0"/>
              <a:t>ISBL</a:t>
            </a:r>
            <a:endParaRPr lang="en-US" altLang="zh-CN" sz="2200" dirty="0"/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400" dirty="0"/>
              <a:t>关系演算语言：用谓词来表达查询要求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200" dirty="0"/>
              <a:t>元组关系演算语言</a:t>
            </a:r>
            <a:endParaRPr lang="zh-CN" altLang="en-US" sz="2200" dirty="0"/>
          </a:p>
          <a:p>
            <a:pPr lvl="2" algn="just" eaLnBrk="1" hangingPunct="1">
              <a:lnSpc>
                <a:spcPct val="120000"/>
              </a:lnSpc>
              <a:spcBef>
                <a:spcPct val="0"/>
              </a:spcBef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谓词变元的基本对象是元组变量</a:t>
            </a:r>
            <a:endParaRPr lang="zh-CN" altLang="en-US" sz="2200" dirty="0"/>
          </a:p>
          <a:p>
            <a:pPr lvl="2" algn="just" eaLnBrk="1" hangingPunct="1">
              <a:lnSpc>
                <a:spcPct val="120000"/>
              </a:lnSpc>
              <a:spcBef>
                <a:spcPct val="0"/>
              </a:spcBef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代表：</a:t>
            </a:r>
            <a:r>
              <a:rPr lang="en-US" altLang="zh-CN" sz="2200" dirty="0"/>
              <a:t>APLHA, QUEL</a:t>
            </a:r>
            <a:endParaRPr lang="en-US" altLang="zh-CN" sz="2200" dirty="0"/>
          </a:p>
          <a:p>
            <a:pPr lvl="1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200" dirty="0"/>
              <a:t>域关系演算语言    </a:t>
            </a:r>
            <a:endParaRPr lang="zh-CN" altLang="en-US" sz="2200" dirty="0"/>
          </a:p>
          <a:p>
            <a:pPr lvl="2" algn="just" eaLnBrk="1" hangingPunct="1">
              <a:lnSpc>
                <a:spcPct val="120000"/>
              </a:lnSpc>
              <a:spcBef>
                <a:spcPct val="0"/>
              </a:spcBef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谓词变元的基本对象是域变量</a:t>
            </a:r>
            <a:endParaRPr lang="zh-CN" altLang="en-US" sz="2200" dirty="0"/>
          </a:p>
          <a:p>
            <a:pPr lvl="2" algn="just" eaLnBrk="1" hangingPunct="1">
              <a:lnSpc>
                <a:spcPct val="120000"/>
              </a:lnSpc>
              <a:spcBef>
                <a:spcPct val="0"/>
              </a:spcBef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代表：</a:t>
            </a:r>
            <a:r>
              <a:rPr lang="en-US" altLang="zh-CN" sz="2200" dirty="0"/>
              <a:t>QBE</a:t>
            </a:r>
            <a:endParaRPr lang="en-US" altLang="zh-CN" sz="2200" dirty="0"/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400" dirty="0"/>
              <a:t>具有关系代数和关系演算双重特点的语言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sz="2200" dirty="0"/>
              <a:t>代表：</a:t>
            </a:r>
            <a:r>
              <a:rPr lang="en-US" altLang="zh-CN" sz="2200" dirty="0"/>
              <a:t>SQL</a:t>
            </a:r>
            <a:r>
              <a:rPr lang="zh-CN" altLang="en-US" sz="2200" dirty="0"/>
              <a:t>（</a:t>
            </a:r>
            <a:r>
              <a:rPr lang="en-US" altLang="zh-CN" sz="2200" dirty="0"/>
              <a:t>Structured Query Language</a:t>
            </a:r>
            <a:r>
              <a:rPr lang="zh-CN" altLang="en-US" sz="2200" dirty="0"/>
              <a:t>） </a:t>
            </a:r>
            <a:endParaRPr lang="zh-CN" altLang="en-US" sz="2200" dirty="0">
              <a:latin typeface="Times New Roman" panose="02020603050405020304" charset="0"/>
            </a:endParaRPr>
          </a:p>
        </p:txBody>
      </p:sp>
      <p:sp>
        <p:nvSpPr>
          <p:cNvPr id="5324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sz="3600" dirty="0"/>
              <a:t>2.2.2 </a:t>
            </a:r>
            <a:r>
              <a:rPr lang="zh-CN" altLang="en-US" sz="3600" dirty="0"/>
              <a:t>关系数据库语言的分类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728980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关系模型的完整性约束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2.3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150977" y="177338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368671" y="177338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455833" y="188979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实体完整性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150977" y="245772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368671" y="245772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455833" y="257413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参照完整性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163679" y="314206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381373" y="314206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468536" y="3258477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用户定义的完整性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>
                <a:sym typeface="+mn-lt"/>
              </a:rPr>
              <a:t>关系模型的完整性约束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40000"/>
              </a:lnSpc>
            </a:pPr>
            <a:r>
              <a:rPr lang="zh-CN" altLang="en-US" dirty="0"/>
              <a:t>实体完整性和参照完整性</a:t>
            </a:r>
            <a:endParaRPr lang="zh-CN" altLang="en-US" dirty="0"/>
          </a:p>
          <a:p>
            <a:pPr lvl="1" algn="just" eaLnBrk="1" hangingPunct="1">
              <a:lnSpc>
                <a:spcPct val="140000"/>
              </a:lnSpc>
              <a:buSzPct val="85000"/>
            </a:pPr>
            <a:r>
              <a:rPr lang="zh-CN" altLang="en-US" dirty="0"/>
              <a:t>关系模型必须满足的完整性约束条件称为关系的两个</a:t>
            </a:r>
            <a:r>
              <a:rPr lang="zh-CN" altLang="en-US" dirty="0">
                <a:solidFill>
                  <a:srgbClr val="FF00FF"/>
                </a:solidFill>
              </a:rPr>
              <a:t>不变性</a:t>
            </a:r>
            <a:r>
              <a:rPr lang="zh-CN" altLang="en-US" dirty="0"/>
              <a:t>，应该由关系系统自动支持</a:t>
            </a:r>
            <a:endParaRPr lang="zh-CN" altLang="en-US" dirty="0"/>
          </a:p>
          <a:p>
            <a:pPr algn="just" eaLnBrk="1" hangingPunct="1">
              <a:lnSpc>
                <a:spcPct val="140000"/>
              </a:lnSpc>
            </a:pPr>
            <a:r>
              <a:rPr lang="zh-CN" altLang="en-US" dirty="0"/>
              <a:t>用户定义的完整性</a:t>
            </a:r>
            <a:endParaRPr lang="zh-CN" altLang="en-US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en-US" dirty="0"/>
              <a:t>应用领域需要遵循的约束条件，体现了具体领域中的语义约束 </a:t>
            </a:r>
            <a:endParaRPr lang="zh-CN" altLang="en-US" dirty="0"/>
          </a:p>
        </p:txBody>
      </p:sp>
      <p:sp>
        <p:nvSpPr>
          <p:cNvPr id="5529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关系的三类完整性约束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40000"/>
              </a:lnSpc>
            </a:pPr>
            <a:r>
              <a:rPr lang="zh-CN" altLang="en-US" sz="2600" dirty="0"/>
              <a:t>规则</a:t>
            </a:r>
            <a:r>
              <a:rPr lang="en-US" altLang="zh-CN" sz="2600" dirty="0"/>
              <a:t>2.1  </a:t>
            </a:r>
            <a:r>
              <a:rPr lang="zh-CN" altLang="en-US" sz="2600" dirty="0"/>
              <a:t>实体完整性规则（</a:t>
            </a:r>
            <a:r>
              <a:rPr lang="en-US" altLang="zh-CN" sz="2600" dirty="0"/>
              <a:t>Entity Integrity</a:t>
            </a:r>
            <a:r>
              <a:rPr lang="zh-CN" altLang="en-US" sz="2600" dirty="0"/>
              <a:t>）</a:t>
            </a:r>
            <a:endParaRPr lang="en-US" altLang="zh-CN" sz="2600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en-US" dirty="0"/>
              <a:t>若属性</a:t>
            </a:r>
            <a:r>
              <a:rPr lang="en-US" altLang="zh-CN" i="1" dirty="0"/>
              <a:t>A</a:t>
            </a:r>
            <a:r>
              <a:rPr lang="zh-CN" altLang="en-US" dirty="0"/>
              <a:t>是基本关系</a:t>
            </a:r>
            <a:r>
              <a:rPr lang="en-US" altLang="zh-CN" i="1" dirty="0"/>
              <a:t>R</a:t>
            </a:r>
            <a:r>
              <a:rPr lang="zh-CN" altLang="en-US" dirty="0"/>
              <a:t>的主属性，则属性</a:t>
            </a:r>
            <a:r>
              <a:rPr lang="en-US" altLang="zh-CN" i="1" dirty="0"/>
              <a:t>A</a:t>
            </a:r>
            <a:r>
              <a:rPr lang="zh-CN" altLang="en-US" dirty="0"/>
              <a:t>不能取空值</a:t>
            </a:r>
            <a:endParaRPr lang="en-US" altLang="zh-CN" dirty="0"/>
          </a:p>
          <a:p>
            <a:pPr lvl="1" algn="just" eaLnBrk="1" hangingPunct="1">
              <a:lnSpc>
                <a:spcPct val="140000"/>
              </a:lnSpc>
            </a:pPr>
            <a:r>
              <a:rPr lang="zh-CN" altLang="zh-CN" dirty="0"/>
              <a:t>空值就是“不知道”或“不存在”或“无意义”的值</a:t>
            </a:r>
            <a:endParaRPr lang="zh-CN" altLang="en-US" dirty="0"/>
          </a:p>
          <a:p>
            <a:pPr algn="just" eaLnBrk="1" hangingPunct="1">
              <a:lnSpc>
                <a:spcPct val="130000"/>
              </a:lnSpc>
              <a:buNone/>
            </a:pPr>
            <a:r>
              <a:rPr lang="zh-CN" altLang="en-US" sz="2400" dirty="0"/>
              <a:t>     例：</a:t>
            </a:r>
            <a:endParaRPr lang="zh-CN" altLang="en-US" sz="2400" dirty="0"/>
          </a:p>
          <a:p>
            <a:pPr lvl="1" algn="just" eaLnBrk="1" hangingPunct="1">
              <a:lnSpc>
                <a:spcPct val="130000"/>
              </a:lnSpc>
              <a:buNone/>
            </a:pPr>
            <a:r>
              <a:rPr lang="zh-CN" altLang="zh-CN" dirty="0"/>
              <a:t>选修（</a:t>
            </a:r>
            <a:r>
              <a:rPr lang="zh-CN" altLang="zh-CN" u="sng" dirty="0"/>
              <a:t>学号，课程号</a:t>
            </a:r>
            <a:r>
              <a:rPr lang="zh-CN" altLang="zh-CN" dirty="0"/>
              <a:t>，成绩）</a:t>
            </a:r>
            <a:endParaRPr lang="en-US" altLang="zh-CN" dirty="0"/>
          </a:p>
          <a:p>
            <a:pPr lvl="1" algn="just" eaLnBrk="1" hangingPunct="1">
              <a:lnSpc>
                <a:spcPct val="140000"/>
              </a:lnSpc>
              <a:buNone/>
            </a:pPr>
            <a:r>
              <a:rPr lang="zh-CN" altLang="zh-CN" dirty="0"/>
              <a:t>“学号、课程号”为主码</a:t>
            </a:r>
            <a:endParaRPr lang="en-US" altLang="zh-CN" dirty="0"/>
          </a:p>
          <a:p>
            <a:pPr lvl="1" algn="just" eaLnBrk="1" hangingPunct="1">
              <a:lnSpc>
                <a:spcPct val="140000"/>
              </a:lnSpc>
              <a:buNone/>
            </a:pPr>
            <a:r>
              <a:rPr lang="zh-CN" altLang="zh-CN" dirty="0"/>
              <a:t>“学号”和“课程号”两个属性都不能取空值</a:t>
            </a:r>
            <a:endParaRPr lang="zh-CN" altLang="en-US" dirty="0"/>
          </a:p>
        </p:txBody>
      </p:sp>
      <p:sp>
        <p:nvSpPr>
          <p:cNvPr id="5734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2.3.1 </a:t>
            </a:r>
            <a:r>
              <a:rPr lang="zh-CN" altLang="en-US" dirty="0"/>
              <a:t>实体完整性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8" name="Rectangle 3"/>
          <p:cNvSpPr>
            <a:spLocks noGrp="1" noChangeArrowheads="1"/>
          </p:cNvSpPr>
          <p:nvPr>
            <p:ph idx="4294967295"/>
          </p:nvPr>
        </p:nvSpPr>
        <p:spPr/>
        <p:txBody>
          <a:bodyPr vert="horz" wrap="square" lIns="91456" tIns="45728" rIns="91456" bIns="45728" numCol="1" anchor="t" anchorCtr="0" compatLnSpc="1"/>
          <a:lstStyle/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实体完整性规则的说明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）实体完整性规则是针对基本关系而言的。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一个基本表通常对应现实世界的一个实体集。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）现实世界中的实体是可区分的，即它们具有某种唯   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一性标识。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）关系模型中以主码作为唯一性标识。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）主码中的属性即主属性不能取空值。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   主属性取空值，就说明存在某个不可标识的实体，即存在不可区分的实体，这与第（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2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）点相矛盾，因此这个规则称为实体完整性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36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>
                <a:sym typeface="+mn-ea"/>
              </a:rPr>
              <a:t>2.3.1 </a:t>
            </a:r>
            <a:r>
              <a:rPr lang="zh-CN" altLang="en-US">
                <a:sym typeface="+mn-ea"/>
              </a:rPr>
              <a:t>实体完整性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40000"/>
              </a:lnSpc>
              <a:buNone/>
            </a:pPr>
            <a:r>
              <a:rPr lang="en-US" altLang="zh-CN" dirty="0"/>
              <a:t>1. </a:t>
            </a:r>
            <a:r>
              <a:rPr lang="zh-CN" altLang="en-US" dirty="0"/>
              <a:t>关系间的引用</a:t>
            </a:r>
            <a:endParaRPr lang="zh-CN" altLang="en-US" dirty="0"/>
          </a:p>
          <a:p>
            <a:pPr algn="just" eaLnBrk="1" hangingPunct="1">
              <a:lnSpc>
                <a:spcPct val="140000"/>
              </a:lnSpc>
              <a:buNone/>
            </a:pPr>
            <a:r>
              <a:rPr lang="en-US" altLang="zh-CN" dirty="0"/>
              <a:t>2. </a:t>
            </a:r>
            <a:r>
              <a:rPr lang="zh-CN" altLang="en-US" dirty="0"/>
              <a:t>外码</a:t>
            </a:r>
            <a:endParaRPr lang="zh-CN" altLang="en-US" dirty="0"/>
          </a:p>
          <a:p>
            <a:pPr algn="just" eaLnBrk="1" hangingPunct="1">
              <a:lnSpc>
                <a:spcPct val="140000"/>
              </a:lnSpc>
              <a:buNone/>
            </a:pPr>
            <a:r>
              <a:rPr lang="en-US" altLang="zh-CN" dirty="0"/>
              <a:t>3. </a:t>
            </a:r>
            <a:r>
              <a:rPr lang="zh-CN" altLang="en-US" dirty="0"/>
              <a:t>参照完整性规则</a:t>
            </a:r>
            <a:endParaRPr lang="zh-CN" altLang="en-US" dirty="0"/>
          </a:p>
        </p:txBody>
      </p:sp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2.3.2 </a:t>
            </a:r>
            <a:r>
              <a:rPr lang="zh-CN" altLang="en-US" dirty="0"/>
              <a:t>参照完整性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Rectangle 3"/>
          <p:cNvSpPr>
            <a:spLocks noGrp="1"/>
          </p:cNvSpPr>
          <p:nvPr>
            <p:ph idx="4294967295"/>
          </p:nvPr>
        </p:nvSpPr>
        <p:spPr>
          <a:xfrm>
            <a:off x="951865" y="981710"/>
            <a:ext cx="10452100" cy="5215890"/>
          </a:xfrm>
        </p:spPr>
        <p:txBody>
          <a:bodyPr vert="horz" wrap="square" lIns="91456" tIns="45728" rIns="91456" bIns="45728" anchor="t" anchorCtr="0"/>
          <a:p>
            <a:pPr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dirty="0"/>
              <a:t>在关系模型中实体及实体间的联系都是用关系来描述的，自然存在着关系与关系间的引用。</a:t>
            </a:r>
            <a:endParaRPr lang="zh-CN" altLang="en-US" dirty="0"/>
          </a:p>
          <a:p>
            <a:pPr algn="just" eaLnBrk="1" hangingPunct="1">
              <a:lnSpc>
                <a:spcPct val="150000"/>
              </a:lnSpc>
              <a:buNone/>
            </a:pPr>
            <a:r>
              <a:rPr lang="en-US" altLang="zh-CN" dirty="0">
                <a:ea typeface="黑体" panose="02010609060101010101" charset="-122"/>
              </a:rPr>
              <a:t>[</a:t>
            </a:r>
            <a:r>
              <a:rPr lang="zh-CN" altLang="en-US" dirty="0">
                <a:ea typeface="黑体" panose="02010609060101010101" charset="-122"/>
              </a:rPr>
              <a:t>例</a:t>
            </a:r>
            <a:r>
              <a:rPr lang="en-US" altLang="zh-CN" dirty="0">
                <a:ea typeface="黑体" panose="02010609060101010101" charset="-122"/>
              </a:rPr>
              <a:t>2.</a:t>
            </a:r>
            <a:r>
              <a:rPr lang="en-US" altLang="zh-CN" dirty="0"/>
              <a:t>1]  </a:t>
            </a:r>
            <a:r>
              <a:rPr lang="zh-CN" altLang="en-US" sz="2400" dirty="0">
                <a:sym typeface="+mn-ea"/>
              </a:rPr>
              <a:t>学生、课程、学生与课程之间的多对多联系</a:t>
            </a:r>
            <a:endParaRPr lang="zh-CN" altLang="en-US" sz="2400" dirty="0"/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zh-CN" altLang="en-US" sz="2400" dirty="0">
                <a:sym typeface="+mn-ea"/>
              </a:rPr>
              <a:t>     学生（</a:t>
            </a:r>
            <a:r>
              <a:rPr lang="zh-CN" altLang="en-US" sz="2400" u="sng" dirty="0">
                <a:solidFill>
                  <a:srgbClr val="FF00FF"/>
                </a:solidFill>
                <a:sym typeface="+mn-ea"/>
              </a:rPr>
              <a:t>学号</a:t>
            </a:r>
            <a:r>
              <a:rPr lang="zh-CN" altLang="en-US" sz="2400" dirty="0">
                <a:solidFill>
                  <a:schemeClr val="accent2"/>
                </a:solidFill>
                <a:sym typeface="+mn-ea"/>
              </a:rPr>
              <a:t>，</a:t>
            </a:r>
            <a:r>
              <a:rPr lang="zh-CN" altLang="en-US" sz="2400" dirty="0">
                <a:sym typeface="+mn-ea"/>
              </a:rPr>
              <a:t>姓名，性别，专业号，年龄）</a:t>
            </a:r>
            <a:endParaRPr lang="zh-CN" altLang="en-US" sz="2400" dirty="0"/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zh-CN" altLang="en-US" sz="2400" dirty="0">
                <a:sym typeface="+mn-ea"/>
              </a:rPr>
              <a:t>     课程（</a:t>
            </a:r>
            <a:r>
              <a:rPr lang="zh-CN" altLang="en-US" sz="2400" u="sng" dirty="0">
                <a:solidFill>
                  <a:srgbClr val="3333FF"/>
                </a:solidFill>
                <a:sym typeface="+mn-ea"/>
              </a:rPr>
              <a:t>课程号</a:t>
            </a:r>
            <a:r>
              <a:rPr lang="zh-CN" altLang="en-US" sz="2400" dirty="0">
                <a:sym typeface="+mn-ea"/>
              </a:rPr>
              <a:t>，课程名，学分）</a:t>
            </a:r>
            <a:endParaRPr lang="zh-CN" altLang="en-US" sz="2400" dirty="0"/>
          </a:p>
          <a:p>
            <a:pPr lvl="1" algn="just" eaLnBrk="1" hangingPunct="1">
              <a:lnSpc>
                <a:spcPct val="150000"/>
              </a:lnSpc>
              <a:buNone/>
            </a:pPr>
            <a:r>
              <a:rPr lang="zh-CN" altLang="en-US" sz="2400" dirty="0">
                <a:sym typeface="+mn-ea"/>
              </a:rPr>
              <a:t>     选修（</a:t>
            </a:r>
            <a:r>
              <a:rPr lang="zh-CN" altLang="en-US" sz="2400" u="sng" dirty="0">
                <a:solidFill>
                  <a:srgbClr val="FF00FF"/>
                </a:solidFill>
                <a:sym typeface="+mn-ea"/>
              </a:rPr>
              <a:t>学号</a:t>
            </a:r>
            <a:r>
              <a:rPr lang="zh-CN" altLang="en-US" sz="2400" dirty="0">
                <a:sym typeface="+mn-ea"/>
              </a:rPr>
              <a:t>，</a:t>
            </a:r>
            <a:r>
              <a:rPr lang="zh-CN" altLang="en-US" sz="2400" u="sng" dirty="0">
                <a:solidFill>
                  <a:srgbClr val="3333FF"/>
                </a:solidFill>
                <a:sym typeface="+mn-ea"/>
              </a:rPr>
              <a:t>课程号</a:t>
            </a:r>
            <a:r>
              <a:rPr lang="zh-CN" altLang="en-US" sz="2400" dirty="0">
                <a:sym typeface="+mn-ea"/>
              </a:rPr>
              <a:t>，成绩）</a:t>
            </a:r>
            <a:endParaRPr lang="zh-CN" altLang="en-US" dirty="0"/>
          </a:p>
        </p:txBody>
      </p:sp>
      <p:sp>
        <p:nvSpPr>
          <p:cNvPr id="6144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1. </a:t>
            </a:r>
            <a:r>
              <a:rPr lang="zh-CN" altLang="en-US" dirty="0"/>
              <a:t>关系间的引用</a:t>
            </a:r>
            <a:endParaRPr lang="zh-CN" altLang="en-US" dirty="0"/>
          </a:p>
        </p:txBody>
      </p:sp>
      <p:sp>
        <p:nvSpPr>
          <p:cNvPr id="50183" name="Rectangle 6"/>
          <p:cNvSpPr/>
          <p:nvPr/>
        </p:nvSpPr>
        <p:spPr>
          <a:xfrm>
            <a:off x="982980" y="4509770"/>
            <a:ext cx="9716770" cy="1753235"/>
          </a:xfrm>
          <a:prstGeom prst="rect">
            <a:avLst/>
          </a:prstGeom>
          <a:noFill/>
          <a:ln w="25400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选修关系引用了学生关系的主码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学号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和课程关系的主码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课程号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选修关系中的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学号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值必须是确实存在的学生的学号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选修关系中的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课程号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值也必须是确实存在的课程的课程号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863" y="572758"/>
            <a:ext cx="3007988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>
            <p:custDataLst>
              <p:tags r:id="rId1"/>
            </p:custDataLst>
          </p:nvPr>
        </p:nvGrpSpPr>
        <p:grpSpPr>
          <a:xfrm>
            <a:off x="1137920" y="2002156"/>
            <a:ext cx="5017135" cy="683895"/>
            <a:chOff x="4723" y="2270"/>
            <a:chExt cx="10082" cy="1077"/>
          </a:xfrm>
        </p:grpSpPr>
        <p:grpSp>
          <p:nvGrpSpPr>
            <p:cNvPr id="45" name="组合 44"/>
            <p:cNvGrpSpPr/>
            <p:nvPr>
              <p:custDataLst>
                <p:tags r:id="rId2"/>
              </p:custDataLst>
            </p:nvPr>
          </p:nvGrpSpPr>
          <p:grpSpPr>
            <a:xfrm>
              <a:off x="4723" y="2378"/>
              <a:ext cx="1877" cy="965"/>
              <a:chOff x="2215144" y="982844"/>
              <a:chExt cx="1244730" cy="842780"/>
            </a:xfrm>
          </p:grpSpPr>
          <p:sp>
            <p:nvSpPr>
              <p:cNvPr id="46" name="平行四边形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2215144" y="982844"/>
                <a:ext cx="1120898" cy="842780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文本框 9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393075" y="1005670"/>
                <a:ext cx="1066799" cy="802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组合 59"/>
            <p:cNvGrpSpPr/>
            <p:nvPr>
              <p:custDataLst>
                <p:tags r:id="rId5"/>
              </p:custDataLst>
            </p:nvPr>
          </p:nvGrpSpPr>
          <p:grpSpPr>
            <a:xfrm>
              <a:off x="6149" y="2270"/>
              <a:ext cx="8656" cy="1077"/>
              <a:chOff x="4315150" y="900845"/>
              <a:chExt cx="4122956" cy="602455"/>
            </a:xfrm>
          </p:grpSpPr>
          <p:sp>
            <p:nvSpPr>
              <p:cNvPr id="61" name="矩形 60"/>
              <p:cNvSpPr/>
              <p:nvPr>
                <p:custDataLst>
                  <p:tags r:id="rId6"/>
                </p:custDataLst>
              </p:nvPr>
            </p:nvSpPr>
            <p:spPr>
              <a:xfrm>
                <a:off x="4840891" y="900845"/>
                <a:ext cx="3437072" cy="602455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关系数据模型的基本概念与形式化定义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平行四边形 61"/>
              <p:cNvSpPr/>
              <p:nvPr>
                <p:custDataLst>
                  <p:tags r:id="rId7"/>
                </p:custDataLst>
              </p:nvPr>
            </p:nvSpPr>
            <p:spPr>
              <a:xfrm>
                <a:off x="4315150" y="953426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>
            <p:custDataLst>
              <p:tags r:id="rId8"/>
            </p:custDataLst>
          </p:nvPr>
        </p:nvGrpSpPr>
        <p:grpSpPr>
          <a:xfrm>
            <a:off x="1137920" y="2854960"/>
            <a:ext cx="5017135" cy="627380"/>
            <a:chOff x="4723" y="3588"/>
            <a:chExt cx="10082" cy="988"/>
          </a:xfrm>
        </p:grpSpPr>
        <p:grpSp>
          <p:nvGrpSpPr>
            <p:cNvPr id="48" name="组合 47"/>
            <p:cNvGrpSpPr/>
            <p:nvPr>
              <p:custDataLst>
                <p:tags r:id="rId9"/>
              </p:custDataLst>
            </p:nvPr>
          </p:nvGrpSpPr>
          <p:grpSpPr>
            <a:xfrm>
              <a:off x="4723" y="3604"/>
              <a:ext cx="1877" cy="973"/>
              <a:chOff x="2215144" y="2026500"/>
              <a:chExt cx="1244730" cy="850129"/>
            </a:xfrm>
          </p:grpSpPr>
          <p:sp>
            <p:nvSpPr>
              <p:cNvPr id="49" name="平行四边形 48"/>
              <p:cNvSpPr/>
              <p:nvPr>
                <p:custDataLst>
                  <p:tags r:id="rId10"/>
                </p:custDataLst>
              </p:nvPr>
            </p:nvSpPr>
            <p:spPr>
              <a:xfrm>
                <a:off x="2215144" y="2033848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文本框 10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2393075" y="2026500"/>
                <a:ext cx="1066799" cy="802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组合 62"/>
            <p:cNvGrpSpPr/>
            <p:nvPr>
              <p:custDataLst>
                <p:tags r:id="rId12"/>
              </p:custDataLst>
            </p:nvPr>
          </p:nvGrpSpPr>
          <p:grpSpPr>
            <a:xfrm>
              <a:off x="6149" y="3588"/>
              <a:ext cx="8656" cy="965"/>
              <a:chOff x="4315150" y="1647579"/>
              <a:chExt cx="4122956" cy="539804"/>
            </a:xfrm>
          </p:grpSpPr>
          <p:sp>
            <p:nvSpPr>
              <p:cNvPr id="64" name="矩形 63"/>
              <p:cNvSpPr/>
              <p:nvPr>
                <p:custDataLst>
                  <p:tags r:id="rId13"/>
                </p:custDataLst>
              </p:nvPr>
            </p:nvSpPr>
            <p:spPr>
              <a:xfrm>
                <a:off x="4840998" y="1730368"/>
                <a:ext cx="3238445" cy="331154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Source Han Sans K Bold" panose="020B0800000000000000" pitchFamily="34" charset="-128"/>
                  </a:rPr>
                  <a:t>关系操作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Source Han Sans K Bold" panose="020B0800000000000000" pitchFamily="34" charset="-128"/>
                </a:endParaRPr>
              </a:p>
            </p:txBody>
          </p:sp>
          <p:sp>
            <p:nvSpPr>
              <p:cNvPr id="65" name="平行四边形 64"/>
              <p:cNvSpPr/>
              <p:nvPr>
                <p:custDataLst>
                  <p:tags r:id="rId14"/>
                </p:custDataLst>
              </p:nvPr>
            </p:nvSpPr>
            <p:spPr>
              <a:xfrm>
                <a:off x="4315150" y="1647579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>
            <p:custDataLst>
              <p:tags r:id="rId15"/>
            </p:custDataLst>
          </p:nvPr>
        </p:nvGrpSpPr>
        <p:grpSpPr>
          <a:xfrm>
            <a:off x="1137920" y="3653790"/>
            <a:ext cx="5017135" cy="629764"/>
            <a:chOff x="4723" y="4812"/>
            <a:chExt cx="10082" cy="993"/>
          </a:xfrm>
        </p:grpSpPr>
        <p:grpSp>
          <p:nvGrpSpPr>
            <p:cNvPr id="51" name="组合 50"/>
            <p:cNvGrpSpPr/>
            <p:nvPr>
              <p:custDataLst>
                <p:tags r:id="rId16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17"/>
            </a:xfrm>
          </p:grpSpPr>
          <p:sp>
            <p:nvSpPr>
              <p:cNvPr id="52" name="平行四边形 51"/>
              <p:cNvSpPr/>
              <p:nvPr>
                <p:custDataLst>
                  <p:tags r:id="rId17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文本框 11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2393075" y="3125750"/>
                <a:ext cx="1066799" cy="803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组合 65"/>
            <p:cNvGrpSpPr/>
            <p:nvPr>
              <p:custDataLst>
                <p:tags r:id="rId19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67" name="矩形 66"/>
              <p:cNvSpPr/>
              <p:nvPr>
                <p:custDataLst>
                  <p:tags r:id="rId20"/>
                </p:custDataLst>
              </p:nvPr>
            </p:nvSpPr>
            <p:spPr>
              <a:xfrm>
                <a:off x="4840998" y="2424520"/>
                <a:ext cx="3437543" cy="331426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lstStyle/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关系模型的完整性约束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平行四边形 67"/>
              <p:cNvSpPr/>
              <p:nvPr>
                <p:custDataLst>
                  <p:tags r:id="rId21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>
            <p:custDataLst>
              <p:tags r:id="rId22"/>
            </p:custDataLst>
          </p:nvPr>
        </p:nvGrpSpPr>
        <p:grpSpPr>
          <a:xfrm>
            <a:off x="6537960" y="2887980"/>
            <a:ext cx="5017135" cy="629761"/>
            <a:chOff x="4723" y="4812"/>
            <a:chExt cx="10082" cy="993"/>
          </a:xfrm>
        </p:grpSpPr>
        <p:grpSp>
          <p:nvGrpSpPr>
            <p:cNvPr id="3" name="组合 2"/>
            <p:cNvGrpSpPr/>
            <p:nvPr>
              <p:custDataLst>
                <p:tags r:id="rId23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09"/>
            </a:xfrm>
          </p:grpSpPr>
          <p:sp>
            <p:nvSpPr>
              <p:cNvPr id="4" name="平行四边形 3"/>
              <p:cNvSpPr/>
              <p:nvPr>
                <p:custDataLst>
                  <p:tags r:id="rId24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" name="文本框 11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2393075" y="3125750"/>
                <a:ext cx="1066799" cy="80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06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>
              <p:custDataLst>
                <p:tags r:id="rId26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7" name="矩形 6"/>
              <p:cNvSpPr/>
              <p:nvPr>
                <p:custDataLst>
                  <p:tags r:id="rId27"/>
                </p:custDataLst>
              </p:nvPr>
            </p:nvSpPr>
            <p:spPr>
              <a:xfrm>
                <a:off x="4840998" y="2424520"/>
                <a:ext cx="3437543" cy="331487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常见的数据库产品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平行四边形 7"/>
              <p:cNvSpPr/>
              <p:nvPr>
                <p:custDataLst>
                  <p:tags r:id="rId28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>
            <p:custDataLst>
              <p:tags r:id="rId29"/>
            </p:custDataLst>
          </p:nvPr>
        </p:nvGrpSpPr>
        <p:grpSpPr>
          <a:xfrm>
            <a:off x="6537960" y="2087245"/>
            <a:ext cx="5017135" cy="629761"/>
            <a:chOff x="4723" y="4812"/>
            <a:chExt cx="10082" cy="993"/>
          </a:xfrm>
        </p:grpSpPr>
        <p:grpSp>
          <p:nvGrpSpPr>
            <p:cNvPr id="10" name="组合 9"/>
            <p:cNvGrpSpPr/>
            <p:nvPr>
              <p:custDataLst>
                <p:tags r:id="rId30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09"/>
            </a:xfrm>
          </p:grpSpPr>
          <p:sp>
            <p:nvSpPr>
              <p:cNvPr id="11" name="平行四边形 10"/>
              <p:cNvSpPr/>
              <p:nvPr>
                <p:custDataLst>
                  <p:tags r:id="rId31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>
                <p:custDataLst>
                  <p:tags r:id="rId32"/>
                </p:custDataLst>
              </p:nvPr>
            </p:nvSpPr>
            <p:spPr>
              <a:xfrm>
                <a:off x="2393075" y="3125750"/>
                <a:ext cx="1066799" cy="80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05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>
              <p:custDataLst>
                <p:tags r:id="rId33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14" name="矩形 13"/>
              <p:cNvSpPr/>
              <p:nvPr>
                <p:custDataLst>
                  <p:tags r:id="rId34"/>
                </p:custDataLst>
              </p:nvPr>
            </p:nvSpPr>
            <p:spPr>
              <a:xfrm>
                <a:off x="4840998" y="2424520"/>
                <a:ext cx="3437543" cy="331487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结构化查询语言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35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组合 16"/>
          <p:cNvGrpSpPr/>
          <p:nvPr>
            <p:custDataLst>
              <p:tags r:id="rId36"/>
            </p:custDataLst>
          </p:nvPr>
        </p:nvGrpSpPr>
        <p:grpSpPr>
          <a:xfrm>
            <a:off x="1055370" y="4454525"/>
            <a:ext cx="5017135" cy="629761"/>
            <a:chOff x="4723" y="4812"/>
            <a:chExt cx="10082" cy="993"/>
          </a:xfrm>
        </p:grpSpPr>
        <p:grpSp>
          <p:nvGrpSpPr>
            <p:cNvPr id="18" name="组合 17"/>
            <p:cNvGrpSpPr/>
            <p:nvPr>
              <p:custDataLst>
                <p:tags r:id="rId37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13"/>
            </a:xfrm>
          </p:grpSpPr>
          <p:sp>
            <p:nvSpPr>
              <p:cNvPr id="19" name="平行四边形 18"/>
              <p:cNvSpPr/>
              <p:nvPr>
                <p:custDataLst>
                  <p:tags r:id="rId38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1"/>
              <p:cNvSpPr txBox="1"/>
              <p:nvPr>
                <p:custDataLst>
                  <p:tags r:id="rId39"/>
                </p:custDataLst>
              </p:nvPr>
            </p:nvSpPr>
            <p:spPr>
              <a:xfrm>
                <a:off x="2393075" y="3125750"/>
                <a:ext cx="1066799" cy="803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04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>
              <p:custDataLst>
                <p:tags r:id="rId40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25" name="矩形 24"/>
              <p:cNvSpPr/>
              <p:nvPr>
                <p:custDataLst>
                  <p:tags r:id="rId41"/>
                </p:custDataLst>
              </p:nvPr>
            </p:nvSpPr>
            <p:spPr>
              <a:xfrm>
                <a:off x="4840998" y="2424520"/>
                <a:ext cx="3437543" cy="331489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关系代数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平行四边形 25"/>
              <p:cNvSpPr/>
              <p:nvPr>
                <p:custDataLst>
                  <p:tags r:id="rId42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>
            <p:custDataLst>
              <p:tags r:id="rId43"/>
            </p:custDataLst>
          </p:nvPr>
        </p:nvGrpSpPr>
        <p:grpSpPr>
          <a:xfrm>
            <a:off x="6465570" y="4437380"/>
            <a:ext cx="5017135" cy="629761"/>
            <a:chOff x="4723" y="4812"/>
            <a:chExt cx="10082" cy="993"/>
          </a:xfrm>
        </p:grpSpPr>
        <p:grpSp>
          <p:nvGrpSpPr>
            <p:cNvPr id="28" name="组合 27"/>
            <p:cNvGrpSpPr/>
            <p:nvPr>
              <p:custDataLst>
                <p:tags r:id="rId44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09"/>
            </a:xfrm>
          </p:grpSpPr>
          <p:sp>
            <p:nvSpPr>
              <p:cNvPr id="29" name="平行四边形 28"/>
              <p:cNvSpPr/>
              <p:nvPr>
                <p:custDataLst>
                  <p:tags r:id="rId45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11"/>
              <p:cNvSpPr txBox="1"/>
              <p:nvPr>
                <p:custDataLst>
                  <p:tags r:id="rId46"/>
                </p:custDataLst>
              </p:nvPr>
            </p:nvSpPr>
            <p:spPr>
              <a:xfrm>
                <a:off x="2393075" y="3125750"/>
                <a:ext cx="1066799" cy="80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08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组合 30"/>
            <p:cNvGrpSpPr/>
            <p:nvPr>
              <p:custDataLst>
                <p:tags r:id="rId47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32" name="矩形 31"/>
              <p:cNvSpPr/>
              <p:nvPr>
                <p:custDataLst>
                  <p:tags r:id="rId48"/>
                </p:custDataLst>
              </p:nvPr>
            </p:nvSpPr>
            <p:spPr>
              <a:xfrm>
                <a:off x="4840998" y="2424520"/>
                <a:ext cx="3437543" cy="331489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常用图形化工具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平行四边形 32"/>
              <p:cNvSpPr/>
              <p:nvPr>
                <p:custDataLst>
                  <p:tags r:id="rId49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组合 33"/>
          <p:cNvGrpSpPr/>
          <p:nvPr>
            <p:custDataLst>
              <p:tags r:id="rId50"/>
            </p:custDataLst>
          </p:nvPr>
        </p:nvGrpSpPr>
        <p:grpSpPr>
          <a:xfrm>
            <a:off x="6537325" y="3655060"/>
            <a:ext cx="5017135" cy="629761"/>
            <a:chOff x="4723" y="4812"/>
            <a:chExt cx="10082" cy="993"/>
          </a:xfrm>
        </p:grpSpPr>
        <p:grpSp>
          <p:nvGrpSpPr>
            <p:cNvPr id="35" name="组合 34"/>
            <p:cNvGrpSpPr/>
            <p:nvPr>
              <p:custDataLst>
                <p:tags r:id="rId51"/>
              </p:custDataLst>
            </p:nvPr>
          </p:nvGrpSpPr>
          <p:grpSpPr>
            <a:xfrm>
              <a:off x="4723" y="4838"/>
              <a:ext cx="1877" cy="967"/>
              <a:chOff x="2215144" y="3084852"/>
              <a:chExt cx="1244730" cy="844409"/>
            </a:xfrm>
          </p:grpSpPr>
          <p:sp>
            <p:nvSpPr>
              <p:cNvPr id="36" name="平行四边形 35"/>
              <p:cNvSpPr/>
              <p:nvPr>
                <p:custDataLst>
                  <p:tags r:id="rId52"/>
                </p:custDataLst>
              </p:nvPr>
            </p:nvSpPr>
            <p:spPr>
              <a:xfrm>
                <a:off x="2215144" y="3084852"/>
                <a:ext cx="1120898" cy="842781"/>
              </a:xfrm>
              <a:prstGeom prst="parallelogram">
                <a:avLst>
                  <a:gd name="adj" fmla="val 48207"/>
                </a:avLst>
              </a:prstGeom>
              <a:solidFill>
                <a:srgbClr val="1369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文本框 11"/>
              <p:cNvSpPr txBox="1"/>
              <p:nvPr>
                <p:custDataLst>
                  <p:tags r:id="rId53"/>
                </p:custDataLst>
              </p:nvPr>
            </p:nvSpPr>
            <p:spPr>
              <a:xfrm>
                <a:off x="2393075" y="3125750"/>
                <a:ext cx="1066799" cy="80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07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组合 37"/>
            <p:cNvGrpSpPr/>
            <p:nvPr>
              <p:custDataLst>
                <p:tags r:id="rId54"/>
              </p:custDataLst>
            </p:nvPr>
          </p:nvGrpSpPr>
          <p:grpSpPr>
            <a:xfrm>
              <a:off x="6149" y="4812"/>
              <a:ext cx="8656" cy="965"/>
              <a:chOff x="4315150" y="2341731"/>
              <a:chExt cx="4122956" cy="539804"/>
            </a:xfrm>
          </p:grpSpPr>
          <p:sp>
            <p:nvSpPr>
              <p:cNvPr id="39" name="矩形 38"/>
              <p:cNvSpPr/>
              <p:nvPr>
                <p:custDataLst>
                  <p:tags r:id="rId55"/>
                </p:custDataLst>
              </p:nvPr>
            </p:nvSpPr>
            <p:spPr>
              <a:xfrm>
                <a:off x="4840998" y="2424520"/>
                <a:ext cx="3437543" cy="331572"/>
              </a:xfrm>
              <a:prstGeom prst="rect">
                <a:avLst/>
              </a:prstGeom>
              <a:ln w="15875">
                <a:noFill/>
              </a:ln>
            </p:spPr>
            <p:txBody>
              <a:bodyPr wrap="square" lIns="68580" tIns="34290" rIns="68580" bIns="34290">
                <a:spAutoFit/>
              </a:bodyPr>
              <a:p>
                <a:r>
                  <a:rPr lang="en-US" altLang="zh-CN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MySQL</a:t>
                </a:r>
                <a:r>
                  <a:rPr lang="zh-CN" altLang="en-US" sz="2000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安装与配置</a:t>
                </a:r>
                <a:endPara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平行四边形 39"/>
              <p:cNvSpPr/>
              <p:nvPr>
                <p:custDataLst>
                  <p:tags r:id="rId56"/>
                </p:custDataLst>
              </p:nvPr>
            </p:nvSpPr>
            <p:spPr>
              <a:xfrm>
                <a:off x="4315150" y="2341731"/>
                <a:ext cx="4122956" cy="539804"/>
              </a:xfrm>
              <a:prstGeom prst="parallelogram">
                <a:avLst>
                  <a:gd name="adj" fmla="val 48207"/>
                </a:avLst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p>
                <a:endParaRPr lang="zh-CN" altLang="en-US" sz="2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50000"/>
              </a:lnSpc>
            </a:pPr>
            <a:r>
              <a:rPr lang="zh-CN" altLang="en-US" sz="2400" dirty="0"/>
              <a:t>设</a:t>
            </a:r>
            <a:r>
              <a:rPr lang="en-US" altLang="zh-CN" sz="2400" i="1" dirty="0"/>
              <a:t>F</a:t>
            </a:r>
            <a:r>
              <a:rPr lang="zh-CN" altLang="en-US" sz="2400" dirty="0"/>
              <a:t>是基本关系</a:t>
            </a:r>
            <a:r>
              <a:rPr lang="en-US" altLang="zh-CN" sz="2400" i="1" dirty="0"/>
              <a:t>R</a:t>
            </a:r>
            <a:r>
              <a:rPr lang="zh-CN" altLang="en-US" sz="2400" dirty="0"/>
              <a:t>的一个或一组属性，但不是关系</a:t>
            </a:r>
            <a:r>
              <a:rPr lang="en-US" altLang="zh-CN" sz="2400" i="1" dirty="0"/>
              <a:t>R</a:t>
            </a:r>
            <a:r>
              <a:rPr lang="zh-CN" altLang="en-US" sz="2400" dirty="0"/>
              <a:t>的码。如果</a:t>
            </a:r>
            <a:r>
              <a:rPr lang="en-US" altLang="zh-CN" sz="2400" dirty="0"/>
              <a:t>F</a:t>
            </a:r>
            <a:r>
              <a:rPr lang="zh-CN" altLang="en-US" sz="2400" dirty="0"/>
              <a:t>与基本关系</a:t>
            </a:r>
            <a:r>
              <a:rPr lang="en-US" altLang="zh-CN" sz="2400" i="1" dirty="0"/>
              <a:t>S</a:t>
            </a:r>
            <a:r>
              <a:rPr lang="zh-CN" altLang="en-US" sz="2400" dirty="0"/>
              <a:t>的主码</a:t>
            </a:r>
            <a:r>
              <a:rPr lang="en-US" altLang="zh-CN" sz="2400" dirty="0"/>
              <a:t>K</a:t>
            </a:r>
            <a:r>
              <a:rPr lang="en-US" altLang="zh-CN" sz="2400" baseline="-25000" dirty="0"/>
              <a:t>s</a:t>
            </a:r>
            <a:r>
              <a:rPr lang="zh-CN" altLang="en-US" sz="2400" dirty="0"/>
              <a:t>相对应，则称</a:t>
            </a:r>
            <a:r>
              <a:rPr lang="en-US" altLang="zh-CN" sz="2400" dirty="0"/>
              <a:t>F</a:t>
            </a:r>
            <a:r>
              <a:rPr lang="zh-CN" altLang="en-US" sz="2400" dirty="0"/>
              <a:t>是</a:t>
            </a:r>
            <a:r>
              <a:rPr lang="en-US" altLang="zh-CN" sz="2400" i="1" dirty="0"/>
              <a:t>R</a:t>
            </a:r>
            <a:r>
              <a:rPr lang="zh-CN" altLang="en-US" sz="2400" dirty="0"/>
              <a:t>的</a:t>
            </a:r>
            <a:r>
              <a:rPr lang="zh-CN" altLang="en-US" sz="2400" dirty="0">
                <a:solidFill>
                  <a:schemeClr val="hlink"/>
                </a:solidFill>
                <a:ea typeface="黑体" panose="02010609060101010101" charset="-122"/>
              </a:rPr>
              <a:t>外码</a:t>
            </a:r>
            <a:endParaRPr lang="zh-CN" altLang="en-US" sz="2400" dirty="0">
              <a:solidFill>
                <a:schemeClr val="hlink"/>
              </a:solidFill>
              <a:ea typeface="黑体" panose="02010609060101010101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/>
              <a:t>基本关系</a:t>
            </a:r>
            <a:r>
              <a:rPr lang="en-US" altLang="zh-CN" sz="2400" i="1" dirty="0"/>
              <a:t>R </a:t>
            </a:r>
            <a:r>
              <a:rPr lang="zh-CN" altLang="en-US" sz="2400" dirty="0"/>
              <a:t>称为</a:t>
            </a:r>
            <a:r>
              <a:rPr lang="zh-CN" altLang="en-US" sz="2400" dirty="0">
                <a:solidFill>
                  <a:schemeClr val="hlink"/>
                </a:solidFill>
                <a:ea typeface="黑体" panose="02010609060101010101" charset="-122"/>
              </a:rPr>
              <a:t>参照关系</a:t>
            </a:r>
            <a:r>
              <a:rPr lang="zh-CN" altLang="en-US" sz="2400" dirty="0"/>
              <a:t>（</a:t>
            </a:r>
            <a:r>
              <a:rPr lang="en-US" altLang="zh-CN" sz="2400" dirty="0"/>
              <a:t>Referencing  Relation</a:t>
            </a:r>
            <a:r>
              <a:rPr lang="zh-CN" altLang="en-US" sz="2400" dirty="0"/>
              <a:t>）</a:t>
            </a:r>
            <a:endParaRPr lang="zh-CN" altLang="en-US" sz="2400" dirty="0"/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400" dirty="0"/>
              <a:t>基本关系</a:t>
            </a:r>
            <a:r>
              <a:rPr lang="en-US" altLang="zh-CN" sz="2400" i="1" dirty="0"/>
              <a:t>S </a:t>
            </a:r>
            <a:r>
              <a:rPr lang="zh-CN" altLang="en-US" sz="2400" dirty="0"/>
              <a:t>称为</a:t>
            </a:r>
            <a:r>
              <a:rPr lang="zh-CN" altLang="en-US" sz="2400" dirty="0">
                <a:solidFill>
                  <a:schemeClr val="hlink"/>
                </a:solidFill>
                <a:ea typeface="黑体" panose="02010609060101010101" charset="-122"/>
              </a:rPr>
              <a:t>被参照关系</a:t>
            </a:r>
            <a:r>
              <a:rPr lang="zh-CN" altLang="en-US" sz="2400" dirty="0"/>
              <a:t>（</a:t>
            </a:r>
            <a:r>
              <a:rPr lang="en-US" altLang="zh-CN" sz="2400" dirty="0"/>
              <a:t>Referenced Relation</a:t>
            </a:r>
            <a:r>
              <a:rPr lang="zh-CN" altLang="en-US" sz="2400" dirty="0"/>
              <a:t>）或</a:t>
            </a:r>
            <a:r>
              <a:rPr lang="zh-CN" altLang="en-US" sz="2400" dirty="0">
                <a:solidFill>
                  <a:schemeClr val="hlink"/>
                </a:solidFill>
                <a:ea typeface="黑体" panose="02010609060101010101" charset="-122"/>
              </a:rPr>
              <a:t>目标关系</a:t>
            </a:r>
            <a:r>
              <a:rPr lang="zh-CN" altLang="en-US" sz="2400" dirty="0"/>
              <a:t>（</a:t>
            </a:r>
            <a:r>
              <a:rPr lang="en-US" altLang="zh-CN" sz="2400" dirty="0"/>
              <a:t>Target Relation</a:t>
            </a:r>
            <a:r>
              <a:rPr lang="zh-CN" altLang="en-US" sz="2400" dirty="0"/>
              <a:t>）</a:t>
            </a:r>
            <a:endParaRPr lang="zh-CN" altLang="en-US" sz="2400" dirty="0"/>
          </a:p>
          <a:p>
            <a:pPr eaLnBrk="1" hangingPunct="1"/>
            <a:endParaRPr lang="en-US" altLang="zh-CN" sz="2400" dirty="0"/>
          </a:p>
        </p:txBody>
      </p:sp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．外码（</a:t>
            </a:r>
            <a:r>
              <a:rPr lang="en-US" altLang="zh-CN" dirty="0"/>
              <a:t>Foreign Key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016635" y="1125855"/>
            <a:ext cx="11173460" cy="3307080"/>
          </a:xfrm>
        </p:spPr>
        <p:txBody>
          <a:bodyPr vert="horz" wrap="square" lIns="91456" tIns="45728" rIns="91456" bIns="45728" anchor="t" anchorCtr="0"/>
          <a:p>
            <a:pPr eaLnBrk="1" hangingPunct="1">
              <a:lnSpc>
                <a:spcPct val="120000"/>
              </a:lnSpc>
              <a:buClrTx/>
              <a:buSzPct val="100000"/>
              <a:buFont typeface="Wingdings" panose="05000000000000000000" pitchFamily="2" charset="2"/>
              <a:buNone/>
            </a:pPr>
            <a:r>
              <a:rPr lang="zh-CN" altLang="en-US" sz="2400" dirty="0"/>
              <a:t>     选修关系的“学号” 与学生关系的主码“学号”相对应选修关系的“课程号”与课程关系的主码“课程号”相对应</a:t>
            </a:r>
            <a:endParaRPr lang="zh-CN" altLang="en-US" sz="2400" dirty="0"/>
          </a:p>
          <a:p>
            <a:pPr lvl="1" eaLnBrk="1" hangingPunct="1">
              <a:lnSpc>
                <a:spcPct val="120000"/>
              </a:lnSpc>
              <a:buSzPct val="100000"/>
              <a:buFont typeface="Wingdings" panose="05000000000000000000" charset="0"/>
              <a:buChar char="l"/>
            </a:pPr>
            <a:r>
              <a:rPr lang="zh-CN" altLang="en-US" dirty="0"/>
              <a:t>“学号”和“课程号”是选修关系的外码</a:t>
            </a:r>
            <a:endParaRPr lang="zh-CN" altLang="en-US" dirty="0"/>
          </a:p>
          <a:p>
            <a:pPr lvl="1" eaLnBrk="1" hangingPunct="1">
              <a:lnSpc>
                <a:spcPct val="120000"/>
              </a:lnSpc>
              <a:buSzPct val="100000"/>
              <a:buFont typeface="Wingdings" panose="05000000000000000000" charset="0"/>
              <a:buChar char="l"/>
            </a:pPr>
            <a:r>
              <a:rPr lang="zh-CN" altLang="en-US" dirty="0"/>
              <a:t>学生关系和课程关系均为被参照关系</a:t>
            </a:r>
            <a:endParaRPr lang="zh-CN" altLang="en-US" dirty="0"/>
          </a:p>
          <a:p>
            <a:pPr lvl="1" eaLnBrk="1" hangingPunct="1">
              <a:lnSpc>
                <a:spcPct val="120000"/>
              </a:lnSpc>
              <a:buSzPct val="100000"/>
              <a:buFont typeface="Wingdings" panose="05000000000000000000" charset="0"/>
              <a:buChar char="l"/>
            </a:pPr>
            <a:r>
              <a:rPr lang="zh-CN" altLang="en-US" dirty="0"/>
              <a:t>选修关系为参照关系 </a:t>
            </a:r>
            <a:endParaRPr lang="zh-CN" altLang="en-US" dirty="0"/>
          </a:p>
        </p:txBody>
      </p:sp>
      <p:pic>
        <p:nvPicPr>
          <p:cNvPr id="3" name="内容占位符 2"/>
          <p:cNvPicPr>
            <a:picLocks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3070860" y="4005580"/>
            <a:ext cx="6469380" cy="942975"/>
          </a:xfrm>
          <a:prstGeom prst="rect">
            <a:avLst/>
          </a:prstGeom>
        </p:spPr>
      </p:pic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．外码（</a:t>
            </a:r>
            <a:r>
              <a:rPr lang="en-US" altLang="zh-CN" dirty="0"/>
              <a:t>Foreign Key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40000"/>
              </a:lnSpc>
            </a:pPr>
            <a:r>
              <a:rPr lang="zh-CN" altLang="en-US" dirty="0"/>
              <a:t>关系</a:t>
            </a:r>
            <a:r>
              <a:rPr lang="en-US" altLang="zh-CN" i="1" dirty="0"/>
              <a:t>R </a:t>
            </a:r>
            <a:r>
              <a:rPr lang="zh-CN" altLang="en-US" dirty="0"/>
              <a:t>和</a:t>
            </a:r>
            <a:r>
              <a:rPr lang="en-US" altLang="zh-CN" i="1" dirty="0"/>
              <a:t>S </a:t>
            </a:r>
            <a:r>
              <a:rPr lang="zh-CN" altLang="en-US" dirty="0"/>
              <a:t>不一定是不同的关系</a:t>
            </a:r>
            <a:endParaRPr lang="zh-CN" altLang="en-US" dirty="0"/>
          </a:p>
          <a:p>
            <a:pPr eaLnBrk="1" hangingPunct="1">
              <a:lnSpc>
                <a:spcPct val="140000"/>
              </a:lnSpc>
            </a:pPr>
            <a:r>
              <a:rPr lang="zh-CN" altLang="en-US" dirty="0"/>
              <a:t>目标关系</a:t>
            </a:r>
            <a:r>
              <a:rPr lang="en-US" altLang="zh-CN" i="1" dirty="0"/>
              <a:t>S </a:t>
            </a:r>
            <a:r>
              <a:rPr lang="zh-CN" altLang="en-US" dirty="0"/>
              <a:t>的主码</a:t>
            </a:r>
            <a:r>
              <a:rPr lang="en-US" altLang="zh-CN" dirty="0"/>
              <a:t>K</a:t>
            </a:r>
            <a:r>
              <a:rPr lang="en-US" altLang="zh-CN" baseline="-25000" dirty="0"/>
              <a:t>s </a:t>
            </a:r>
            <a:r>
              <a:rPr lang="zh-CN" altLang="en-US" dirty="0"/>
              <a:t>和参照关系的外码</a:t>
            </a:r>
            <a:r>
              <a:rPr lang="en-US" altLang="zh-CN" dirty="0"/>
              <a:t>F</a:t>
            </a:r>
            <a:r>
              <a:rPr lang="zh-CN" altLang="en-US" dirty="0"/>
              <a:t>必须定义在同一个（或一组）域上</a:t>
            </a:r>
            <a:endParaRPr lang="zh-CN" altLang="en-US" dirty="0"/>
          </a:p>
          <a:p>
            <a:pPr eaLnBrk="1" hangingPunct="1">
              <a:lnSpc>
                <a:spcPct val="140000"/>
              </a:lnSpc>
            </a:pPr>
            <a:r>
              <a:rPr lang="zh-CN" altLang="en-US" dirty="0"/>
              <a:t>外码并不一定要与相应的主码同名</a:t>
            </a:r>
            <a:endParaRPr lang="zh-CN" altLang="en-US" dirty="0"/>
          </a:p>
          <a:p>
            <a:pPr eaLnBrk="1" hangingPunct="1">
              <a:lnSpc>
                <a:spcPct val="140000"/>
              </a:lnSpc>
              <a:buNone/>
            </a:pPr>
            <a:r>
              <a:rPr lang="zh-CN" altLang="en-US" sz="2400" dirty="0"/>
              <a:t>     当外码与相应的主码属于不同关系时，往往取相同的名 字，以便于识别</a:t>
            </a:r>
            <a:endParaRPr lang="zh-CN" altLang="en-US" sz="2400" dirty="0"/>
          </a:p>
          <a:p>
            <a:pPr eaLnBrk="1" hangingPunct="1">
              <a:buNone/>
            </a:pPr>
            <a:endParaRPr lang="en-US" altLang="zh-CN" sz="2400" dirty="0"/>
          </a:p>
        </p:txBody>
      </p:sp>
      <p:sp>
        <p:nvSpPr>
          <p:cNvPr id="6451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．外码（</a:t>
            </a:r>
            <a:r>
              <a:rPr lang="en-US" altLang="zh-CN" dirty="0"/>
              <a:t>Foreign Key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4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40000"/>
              </a:lnSpc>
            </a:pPr>
            <a:r>
              <a:rPr lang="zh-CN" altLang="en-US" sz="2400" dirty="0"/>
              <a:t>规则</a:t>
            </a:r>
            <a:r>
              <a:rPr lang="en-US" altLang="zh-CN" sz="2400" dirty="0"/>
              <a:t>2.2  </a:t>
            </a:r>
            <a:r>
              <a:rPr lang="zh-CN" altLang="en-US" sz="2400" dirty="0"/>
              <a:t>参照完整性规则</a:t>
            </a:r>
            <a:endParaRPr lang="zh-CN" altLang="en-US" sz="2400" dirty="0"/>
          </a:p>
          <a:p>
            <a:pPr algn="just" eaLnBrk="1" hangingPunct="1">
              <a:lnSpc>
                <a:spcPct val="170000"/>
              </a:lnSpc>
              <a:buClr>
                <a:schemeClr val="accent1"/>
              </a:buClr>
              <a:buSzPct val="75000"/>
              <a:buNone/>
            </a:pPr>
            <a:r>
              <a:rPr lang="zh-CN" altLang="en-US" sz="2400" dirty="0"/>
              <a:t>   若属性（或属性组）</a:t>
            </a:r>
            <a:r>
              <a:rPr lang="en-US" altLang="zh-CN" sz="2400" i="1" dirty="0"/>
              <a:t>F </a:t>
            </a:r>
            <a:r>
              <a:rPr lang="zh-CN" altLang="en-US" sz="2400" dirty="0"/>
              <a:t>是基本关系</a:t>
            </a:r>
            <a:r>
              <a:rPr lang="en-US" altLang="zh-CN" sz="2400" i="1" dirty="0"/>
              <a:t>R</a:t>
            </a:r>
            <a:r>
              <a:rPr lang="zh-CN" altLang="en-US" sz="2400" dirty="0"/>
              <a:t>的外码它与基本关系</a:t>
            </a:r>
            <a:r>
              <a:rPr lang="en-US" altLang="zh-CN" sz="2400" i="1" dirty="0"/>
              <a:t>S </a:t>
            </a:r>
            <a:r>
              <a:rPr lang="zh-CN" altLang="en-US" sz="2400" dirty="0"/>
              <a:t>的主码</a:t>
            </a:r>
            <a:r>
              <a:rPr lang="en-US" altLang="zh-CN" sz="2400" dirty="0"/>
              <a:t>K</a:t>
            </a:r>
            <a:r>
              <a:rPr lang="en-US" altLang="zh-CN" sz="2400" baseline="-25000" dirty="0"/>
              <a:t>s</a:t>
            </a:r>
            <a:r>
              <a:rPr lang="zh-CN" altLang="en-US" sz="2400" dirty="0"/>
              <a:t>相对应（基本关系</a:t>
            </a:r>
            <a:r>
              <a:rPr lang="en-US" altLang="zh-CN" sz="2400" i="1" dirty="0"/>
              <a:t>R </a:t>
            </a:r>
            <a:r>
              <a:rPr lang="zh-CN" altLang="en-US" sz="2400" dirty="0"/>
              <a:t>和</a:t>
            </a:r>
            <a:r>
              <a:rPr lang="en-US" altLang="zh-CN" sz="2400" i="1" dirty="0"/>
              <a:t>S </a:t>
            </a:r>
            <a:r>
              <a:rPr lang="zh-CN" altLang="en-US" sz="2400" dirty="0"/>
              <a:t>不一定是不同的关系），则对于</a:t>
            </a:r>
            <a:r>
              <a:rPr lang="en-US" altLang="zh-CN" sz="2400" i="1" dirty="0"/>
              <a:t>R </a:t>
            </a:r>
            <a:r>
              <a:rPr lang="zh-CN" altLang="en-US" sz="2400" dirty="0"/>
              <a:t>中每个元组在</a:t>
            </a:r>
            <a:r>
              <a:rPr lang="en-US" altLang="zh-CN" sz="2400" i="1" dirty="0"/>
              <a:t>F</a:t>
            </a:r>
            <a:r>
              <a:rPr lang="zh-CN" altLang="en-US" sz="2400" dirty="0"/>
              <a:t>上的值必须为：</a:t>
            </a:r>
            <a:endParaRPr lang="zh-CN" altLang="en-US" sz="2400" dirty="0"/>
          </a:p>
          <a:p>
            <a:pPr lvl="1" algn="just" eaLnBrk="1" hangingPunct="1">
              <a:lnSpc>
                <a:spcPct val="170000"/>
              </a:lnSpc>
              <a:buSzPct val="75000"/>
            </a:pPr>
            <a:r>
              <a:rPr lang="zh-CN" altLang="en-US" dirty="0"/>
              <a:t>或者取空值（</a:t>
            </a:r>
            <a:r>
              <a:rPr lang="en-US" altLang="zh-CN" i="1" dirty="0"/>
              <a:t>F </a:t>
            </a:r>
            <a:r>
              <a:rPr lang="zh-CN" altLang="en-US" dirty="0"/>
              <a:t>的每个属性值均为空值）</a:t>
            </a:r>
            <a:endParaRPr lang="zh-CN" altLang="en-US" dirty="0"/>
          </a:p>
          <a:p>
            <a:pPr lvl="1" algn="just" eaLnBrk="1" hangingPunct="1">
              <a:lnSpc>
                <a:spcPct val="170000"/>
              </a:lnSpc>
              <a:buSzPct val="75000"/>
            </a:pPr>
            <a:r>
              <a:rPr lang="zh-CN" altLang="en-US" dirty="0"/>
              <a:t>或者等于</a:t>
            </a:r>
            <a:r>
              <a:rPr lang="en-US" altLang="zh-CN" i="1" dirty="0"/>
              <a:t>S </a:t>
            </a:r>
            <a:r>
              <a:rPr lang="zh-CN" altLang="en-US" dirty="0"/>
              <a:t>中某个元组的主码值</a:t>
            </a:r>
            <a:endParaRPr lang="zh-CN" altLang="en-US" dirty="0"/>
          </a:p>
        </p:txBody>
      </p:sp>
      <p:sp>
        <p:nvSpPr>
          <p:cNvPr id="6963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3. </a:t>
            </a:r>
            <a:r>
              <a:rPr lang="zh-CN" altLang="en-US" dirty="0"/>
              <a:t>参照完整性规则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lvl="4" algn="just" eaLnBrk="1" hangingPunct="1">
              <a:buFontTx/>
              <a:buNone/>
            </a:pPr>
            <a:endParaRPr lang="en-US" altLang="zh-CN" sz="1800" dirty="0"/>
          </a:p>
          <a:p>
            <a:pPr algn="just" eaLnBrk="1" hangingPunct="1">
              <a:lnSpc>
                <a:spcPct val="160000"/>
              </a:lnSpc>
              <a:buNone/>
            </a:pPr>
            <a:r>
              <a:rPr lang="zh-CN" altLang="en-US" sz="2400" dirty="0"/>
              <a:t>学生关系中每个元组的</a:t>
            </a:r>
            <a:r>
              <a:rPr lang="zh-CN" altLang="en-US" sz="2400" dirty="0">
                <a:solidFill>
                  <a:srgbClr val="FF00FF"/>
                </a:solidFill>
              </a:rPr>
              <a:t>“专业号”</a:t>
            </a:r>
            <a:r>
              <a:rPr lang="zh-CN" altLang="en-US" sz="2400" dirty="0"/>
              <a:t>属性只取两类值：</a:t>
            </a:r>
            <a:endParaRPr lang="zh-CN" altLang="en-US" sz="2400" dirty="0"/>
          </a:p>
          <a:p>
            <a:pPr algn="just" eaLnBrk="1" hangingPunct="1">
              <a:lnSpc>
                <a:spcPct val="160000"/>
              </a:lnSpc>
              <a:buNone/>
            </a:pPr>
            <a:r>
              <a:rPr lang="zh-CN" altLang="en-US" sz="2400" dirty="0"/>
              <a:t>（</a:t>
            </a:r>
            <a:r>
              <a:rPr lang="en-US" altLang="zh-CN" sz="2400" dirty="0"/>
              <a:t>1</a:t>
            </a:r>
            <a:r>
              <a:rPr lang="zh-CN" altLang="en-US" sz="2400" dirty="0"/>
              <a:t>）</a:t>
            </a:r>
            <a:r>
              <a:rPr lang="zh-CN" altLang="en-US" sz="2400" dirty="0">
                <a:solidFill>
                  <a:srgbClr val="FF00FF"/>
                </a:solidFill>
              </a:rPr>
              <a:t>空值</a:t>
            </a:r>
            <a:r>
              <a:rPr lang="zh-CN" altLang="en-US" sz="2400" dirty="0"/>
              <a:t>，表示尚未给该学生分配专业</a:t>
            </a:r>
            <a:endParaRPr lang="zh-CN" altLang="en-US" sz="2400" dirty="0"/>
          </a:p>
          <a:p>
            <a:pPr algn="just" eaLnBrk="1" hangingPunct="1">
              <a:lnSpc>
                <a:spcPct val="160000"/>
              </a:lnSpc>
              <a:buNone/>
            </a:pPr>
            <a:r>
              <a:rPr lang="zh-CN" altLang="en-US" sz="2400" dirty="0"/>
              <a:t>（</a:t>
            </a:r>
            <a:r>
              <a:rPr lang="en-US" altLang="zh-CN" sz="2400" dirty="0"/>
              <a:t>2</a:t>
            </a:r>
            <a:r>
              <a:rPr lang="zh-CN" altLang="en-US" sz="2400" dirty="0"/>
              <a:t>）非空值，这时该值必须</a:t>
            </a:r>
            <a:r>
              <a:rPr lang="zh-CN" altLang="en-US" sz="2400" dirty="0">
                <a:solidFill>
                  <a:srgbClr val="FF00FF"/>
                </a:solidFill>
              </a:rPr>
              <a:t>是专业关系中某个元组的“专业号”值</a:t>
            </a:r>
            <a:r>
              <a:rPr lang="zh-CN" altLang="en-US" sz="2400" dirty="0"/>
              <a:t>，表示该学生不可能分配一个不存在的专业</a:t>
            </a:r>
            <a:endParaRPr lang="zh-CN" altLang="en-US" sz="2400" dirty="0"/>
          </a:p>
        </p:txBody>
      </p:sp>
      <p:sp>
        <p:nvSpPr>
          <p:cNvPr id="6963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3. </a:t>
            </a:r>
            <a:r>
              <a:rPr lang="zh-CN" altLang="en-US" dirty="0"/>
              <a:t>参照完整性规则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60000"/>
              </a:lnSpc>
              <a:buNone/>
            </a:pPr>
            <a:r>
              <a:rPr lang="zh-CN" altLang="en-US" sz="2400" dirty="0"/>
              <a:t>选修（</a:t>
            </a:r>
            <a:r>
              <a:rPr lang="zh-CN" altLang="en-US" sz="2400" u="sng" dirty="0">
                <a:solidFill>
                  <a:srgbClr val="3333FF"/>
                </a:solidFill>
              </a:rPr>
              <a:t>学号</a:t>
            </a:r>
            <a:r>
              <a:rPr lang="zh-CN" altLang="en-US" sz="2400" dirty="0"/>
              <a:t>，</a:t>
            </a:r>
            <a:r>
              <a:rPr lang="zh-CN" altLang="en-US" sz="2400" u="sng" dirty="0">
                <a:solidFill>
                  <a:srgbClr val="3333FF"/>
                </a:solidFill>
              </a:rPr>
              <a:t>课程号</a:t>
            </a:r>
            <a:r>
              <a:rPr lang="zh-CN" altLang="en-US" sz="2400" dirty="0"/>
              <a:t>，成绩）</a:t>
            </a:r>
            <a:endParaRPr lang="zh-CN" altLang="en-US" sz="2400" dirty="0"/>
          </a:p>
          <a:p>
            <a:pPr eaLnBrk="1" hangingPunct="1">
              <a:lnSpc>
                <a:spcPct val="160000"/>
              </a:lnSpc>
              <a:buNone/>
            </a:pPr>
            <a:r>
              <a:rPr lang="zh-CN" altLang="en-US" sz="2400" dirty="0"/>
              <a:t>“学号”和“课程号”可能的取值 ：</a:t>
            </a:r>
            <a:endParaRPr lang="zh-CN" altLang="en-US" sz="2400" dirty="0"/>
          </a:p>
          <a:p>
            <a:pPr eaLnBrk="1" hangingPunct="1">
              <a:lnSpc>
                <a:spcPct val="160000"/>
              </a:lnSpc>
              <a:buNone/>
            </a:pPr>
            <a:r>
              <a:rPr lang="zh-CN" altLang="en-US" sz="2400" dirty="0"/>
              <a:t> （</a:t>
            </a:r>
            <a:r>
              <a:rPr lang="en-US" altLang="zh-CN" sz="2400" dirty="0"/>
              <a:t>1</a:t>
            </a:r>
            <a:r>
              <a:rPr lang="zh-CN" altLang="en-US" sz="2400" dirty="0"/>
              <a:t>）选修关系中的主属性，不能取空值</a:t>
            </a:r>
            <a:endParaRPr lang="zh-CN" altLang="en-US" sz="2400" dirty="0"/>
          </a:p>
          <a:p>
            <a:pPr eaLnBrk="1" hangingPunct="1">
              <a:lnSpc>
                <a:spcPct val="160000"/>
              </a:lnSpc>
              <a:buNone/>
            </a:pPr>
            <a:r>
              <a:rPr lang="zh-CN" altLang="en-US" sz="2400" dirty="0"/>
              <a:t> （</a:t>
            </a:r>
            <a:r>
              <a:rPr lang="en-US" altLang="zh-CN" sz="2400" dirty="0"/>
              <a:t>2</a:t>
            </a:r>
            <a:r>
              <a:rPr lang="zh-CN" altLang="en-US" sz="2400" dirty="0"/>
              <a:t>）只能取相应被参照关系中已经存在的主码值</a:t>
            </a:r>
            <a:endParaRPr lang="zh-CN" altLang="en-US" sz="2400" dirty="0"/>
          </a:p>
          <a:p>
            <a:pPr algn="just" eaLnBrk="1" hangingPunct="1"/>
            <a:endParaRPr lang="zh-CN" altLang="en-US" sz="2400" dirty="0"/>
          </a:p>
          <a:p>
            <a:pPr lvl="1" algn="just" eaLnBrk="1" hangingPunct="1">
              <a:buNone/>
            </a:pPr>
            <a:endParaRPr lang="en-US" altLang="zh-CN" dirty="0"/>
          </a:p>
        </p:txBody>
      </p:sp>
      <p:sp>
        <p:nvSpPr>
          <p:cNvPr id="6963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3. </a:t>
            </a:r>
            <a:r>
              <a:rPr lang="zh-CN" altLang="en-US" dirty="0"/>
              <a:t>参照完整性规则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60000"/>
              </a:lnSpc>
            </a:pPr>
            <a:r>
              <a:rPr lang="zh-CN" altLang="en-US" dirty="0"/>
              <a:t>针对某一具体关系数据库的约束条件，反映某一具体应用所涉及的数据必须满足的语义要求</a:t>
            </a:r>
            <a:endParaRPr lang="zh-CN" altLang="en-US" dirty="0"/>
          </a:p>
          <a:p>
            <a:pPr algn="just" eaLnBrk="1" hangingPunct="1">
              <a:lnSpc>
                <a:spcPct val="160000"/>
              </a:lnSpc>
            </a:pPr>
            <a:r>
              <a:rPr lang="zh-CN" altLang="en-US" dirty="0"/>
              <a:t>关系模型应提供定义和检验这类完整性的机制，以便用统一的系统的方法处理它们，而不需由应用程序承担这一功能</a:t>
            </a:r>
            <a:endParaRPr lang="zh-CN" altLang="en-US" dirty="0"/>
          </a:p>
        </p:txBody>
      </p:sp>
      <p:sp>
        <p:nvSpPr>
          <p:cNvPr id="7475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2.3.3 </a:t>
            </a:r>
            <a:r>
              <a:rPr lang="zh-CN" altLang="en-US" dirty="0"/>
              <a:t>用户定义的完整性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关系代数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2.4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3935712" y="191689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153406" y="191689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240568" y="203330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传统的集合运算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3935712" y="260123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153406" y="260123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240568" y="271764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专门的关系运算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>
                <a:sym typeface="思源黑体 CN Medium" panose="020B0600000000000000" pitchFamily="34" charset="-122"/>
              </a:rPr>
              <a:t>关系代数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内容占位符 2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关系代数是一种抽象的查询语言，它用对关系的运算来表达查询</a:t>
            </a:r>
            <a:endParaRPr lang="zh-CN" altLang="zh-CN" dirty="0"/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关系代数</a:t>
            </a:r>
            <a:endParaRPr lang="en-US" altLang="zh-CN" dirty="0"/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运算对象是关系</a:t>
            </a:r>
            <a:endParaRPr lang="en-US" altLang="zh-CN" dirty="0"/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运算结果亦为关系</a:t>
            </a:r>
            <a:endParaRPr lang="en-US" altLang="zh-CN" dirty="0"/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关系代数的运算符</a:t>
            </a:r>
            <a:r>
              <a:rPr lang="zh-CN" altLang="en-US" dirty="0"/>
              <a:t>有</a:t>
            </a:r>
            <a:r>
              <a:rPr lang="zh-CN" altLang="zh-CN" dirty="0"/>
              <a:t>两类：集合运算符和专门的关系运算符</a:t>
            </a:r>
            <a:endParaRPr lang="en-US" altLang="zh-CN" dirty="0"/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en-US" dirty="0"/>
              <a:t>传统的</a:t>
            </a:r>
            <a:r>
              <a:rPr lang="zh-CN" altLang="zh-CN" dirty="0"/>
              <a:t>集合运算是从关系的“水平”方向即行的角度进行</a:t>
            </a:r>
            <a:endParaRPr lang="en-US" altLang="zh-CN" dirty="0"/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zh-CN" altLang="zh-CN" dirty="0"/>
              <a:t>专门的关系运算不仅涉及行而且涉及列</a:t>
            </a:r>
            <a:endParaRPr lang="zh-CN" altLang="en-US" dirty="0"/>
          </a:p>
        </p:txBody>
      </p:sp>
      <p:sp>
        <p:nvSpPr>
          <p:cNvPr id="11265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2.4 </a:t>
            </a:r>
            <a:r>
              <a:rPr lang="zh-CN" altLang="en-US" dirty="0"/>
              <a:t>关系代数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35095" y="2645410"/>
            <a:ext cx="5852795" cy="1568450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关系数据模型的基本概念与形式化定义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2.1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2289" name="Rectangle 49"/>
          <p:cNvSpPr/>
          <p:nvPr/>
        </p:nvSpPr>
        <p:spPr>
          <a:xfrm>
            <a:off x="3562517" y="1147976"/>
            <a:ext cx="4404541" cy="52873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p>
            <a:pPr algn="ctr"/>
            <a:r>
              <a:rPr lang="zh-CN" altLang="en-US" sz="2200" b="1" dirty="0">
                <a:latin typeface="Arial" panose="020B0604020202020204" pitchFamily="34" charset="0"/>
                <a:ea typeface="宋体" panose="02010600030101010101" pitchFamily="2" charset="-122"/>
              </a:rPr>
              <a:t>表</a:t>
            </a:r>
            <a:r>
              <a:rPr lang="en-US" altLang="zh-CN" sz="2200" b="1" dirty="0">
                <a:latin typeface="Arial" panose="020B0604020202020204" pitchFamily="34" charset="0"/>
                <a:ea typeface="宋体" panose="02010600030101010101" pitchFamily="2" charset="-122"/>
              </a:rPr>
              <a:t>2.4  </a:t>
            </a:r>
            <a:r>
              <a:rPr lang="zh-CN" altLang="en-US" sz="2200" b="1" dirty="0">
                <a:latin typeface="Arial" panose="020B0604020202020204" pitchFamily="34" charset="0"/>
                <a:ea typeface="宋体" panose="02010600030101010101" pitchFamily="2" charset="-122"/>
              </a:rPr>
              <a:t>关系代数运算符</a:t>
            </a:r>
            <a:endParaRPr lang="zh-CN" altLang="en-US" sz="2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Rectangle 5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2.4 </a:t>
            </a:r>
            <a:r>
              <a:rPr lang="zh-CN" altLang="en-US" dirty="0"/>
              <a:t>关系代数</a:t>
            </a:r>
            <a:endParaRPr lang="zh-CN" altLang="en-US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2925811" y="2060957"/>
          <a:ext cx="6049010" cy="3651885"/>
        </p:xfrm>
        <a:graphic>
          <a:graphicData uri="http://schemas.openxmlformats.org/drawingml/2006/table">
            <a:tbl>
              <a:tblPr/>
              <a:tblGrid>
                <a:gridCol w="2015490"/>
                <a:gridCol w="2016760"/>
                <a:gridCol w="2016760"/>
              </a:tblGrid>
              <a:tr h="4057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运　算　符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含　义</a:t>
                      </a:r>
                      <a:endParaRPr lang="zh-CN" sz="2400" b="1" kern="10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集合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运算符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∪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并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-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libri" panose="020F0502020204030204"/>
                          <a:ea typeface="宋体" panose="02010600030101010101" pitchFamily="2" charset="-122"/>
                          <a:cs typeface="Times New Roman" panose="02020603050405020304"/>
                        </a:rPr>
                        <a:t>差</a:t>
                      </a:r>
                      <a:endParaRPr lang="zh-CN" sz="2400" b="1" kern="100" dirty="0">
                        <a:latin typeface="Calibri" panose="020F0502020204030204"/>
                        <a:ea typeface="宋体" panose="02010600030101010101" pitchFamily="2" charset="-122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Times New Roman" panose="02020603050405020304"/>
                          <a:cs typeface="Times New Roman" panose="02020603050405020304"/>
                        </a:rPr>
                        <a:t>∩</a:t>
                      </a:r>
                      <a:endParaRPr lang="zh-CN" sz="2400" b="1" kern="10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交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Times New Roman" panose="02020603050405020304"/>
                          <a:cs typeface="Times New Roman" panose="02020603050405020304"/>
                        </a:rPr>
                        <a:t>×</a:t>
                      </a:r>
                      <a:endParaRPr lang="zh-CN" sz="2400" b="1" kern="10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笛卡尔积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专门的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关系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运算符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i="1" kern="100">
                          <a:latin typeface="Times New Roman" panose="02020603050405020304"/>
                          <a:cs typeface="Times New Roman" panose="02020603050405020304"/>
                        </a:rPr>
                        <a:t>σ</a:t>
                      </a:r>
                      <a:endParaRPr lang="zh-CN" sz="2400" b="1" kern="10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选择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π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投影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en-US" sz="2400" b="1" kern="100" dirty="0">
                        <a:solidFill>
                          <a:schemeClr val="tx1"/>
                        </a:solidFill>
                        <a:latin typeface="Times New Roman" panose="02020603050405020304"/>
                        <a:ea typeface="+mn-ea"/>
                        <a:cs typeface="Times New Roman" panose="020206030504050203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连接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65">
                <a:tc vMerge="1"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÷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Times New Roman" panose="02020603050405020304"/>
                          <a:cs typeface="Times New Roman" panose="02020603050405020304"/>
                        </a:rPr>
                        <a:t>除</a:t>
                      </a:r>
                      <a:endParaRPr lang="zh-CN" sz="2400" b="1" kern="100" dirty="0">
                        <a:latin typeface="宋体" panose="02010600030101010101" pitchFamily="2" charset="-122"/>
                        <a:cs typeface="Courier New" panose="02070309020205020404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327" name="Group 4"/>
          <p:cNvGrpSpPr/>
          <p:nvPr/>
        </p:nvGrpSpPr>
        <p:grpSpPr>
          <a:xfrm>
            <a:off x="5231288" y="5085705"/>
            <a:ext cx="1600496" cy="609713"/>
            <a:chOff x="2325" y="6446"/>
            <a:chExt cx="705" cy="367"/>
          </a:xfrm>
        </p:grpSpPr>
        <p:sp>
          <p:nvSpPr>
            <p:cNvPr id="12328" name="AutoShape 5"/>
            <p:cNvSpPr/>
            <p:nvPr/>
          </p:nvSpPr>
          <p:spPr>
            <a:xfrm rot="5400000" flipV="1">
              <a:off x="2612" y="6414"/>
              <a:ext cx="78" cy="142"/>
            </a:xfrm>
            <a:prstGeom prst="flowChartCollate">
              <a:avLst/>
            </a:prstGeom>
            <a:solidFill>
              <a:srgbClr val="FFFFFF"/>
            </a:solidFill>
            <a:ln w="635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endParaRPr lang="zh-CN" altLang="en-US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29" name="Text Box 6"/>
            <p:cNvSpPr txBox="1"/>
            <p:nvPr/>
          </p:nvSpPr>
          <p:spPr>
            <a:xfrm flipV="1">
              <a:off x="2325" y="6450"/>
              <a:ext cx="705" cy="3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just" eaLnBrk="0" hangingPunct="0">
                <a:lnSpc>
                  <a:spcPct val="80000"/>
                </a:lnSpc>
              </a:pPr>
              <a:r>
                <a:rPr lang="en-US" altLang="zh-CN" sz="600" b="1" i="1" dirty="0">
                  <a:latin typeface="Arial" panose="020B0604020202020204" pitchFamily="34" charset="0"/>
                  <a:ea typeface="宋体" panose="02010600030101010101" pitchFamily="2" charset="-122"/>
                </a:rPr>
                <a:t> </a:t>
              </a:r>
              <a:endParaRPr lang="en-US" altLang="zh-CN" sz="6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 vert="horz" wrap="square" lIns="91456" tIns="45728" rIns="91456" bIns="45728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charset="0"/>
              </a:rPr>
              <a:t>2.4.1</a:t>
            </a: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charset="0"/>
              </a:rPr>
              <a:t> 传统的集合运算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Times New Roman" panose="020206030504050203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7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charset="0"/>
              </a:rPr>
              <a:t>2.4.2</a:t>
            </a: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charset="0"/>
              </a:rPr>
              <a:t> 专门的关系运算</a:t>
            </a:r>
            <a:endParaRPr kumimoji="0" lang="zh-CN" altLang="en-US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anose="0202060305040502030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anose="02020603050405020304" charset="0"/>
            </a:endParaRPr>
          </a:p>
        </p:txBody>
      </p:sp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2.4 </a:t>
            </a:r>
            <a:r>
              <a:rPr lang="zh-CN" altLang="en-US" dirty="0"/>
              <a:t>关系代数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en-US" altLang="zh-CN" i="1" dirty="0"/>
              <a:t>R</a:t>
            </a:r>
            <a:r>
              <a:rPr lang="zh-CN" altLang="en-US" dirty="0"/>
              <a:t>和</a:t>
            </a:r>
            <a:r>
              <a:rPr lang="en-US" altLang="zh-CN" i="1" dirty="0"/>
              <a:t>S</a:t>
            </a:r>
            <a:endParaRPr lang="en-US" altLang="zh-CN" i="1" dirty="0"/>
          </a:p>
          <a:p>
            <a:pPr lvl="1" algn="just" eaLnBrk="1" hangingPunct="1"/>
            <a:r>
              <a:rPr lang="zh-CN" altLang="en-US" dirty="0"/>
              <a:t>具有相同的目</a:t>
            </a:r>
            <a:r>
              <a:rPr lang="en-US" altLang="zh-CN" i="1" dirty="0"/>
              <a:t>n</a:t>
            </a:r>
            <a:r>
              <a:rPr lang="zh-CN" altLang="en-US" dirty="0"/>
              <a:t>（即两个关系都有</a:t>
            </a:r>
            <a:r>
              <a:rPr lang="en-US" altLang="zh-CN" i="1" dirty="0"/>
              <a:t>n</a:t>
            </a:r>
            <a:r>
              <a:rPr lang="zh-CN" altLang="en-US" dirty="0"/>
              <a:t>个属性）</a:t>
            </a:r>
            <a:endParaRPr lang="zh-CN" altLang="en-US" dirty="0"/>
          </a:p>
          <a:p>
            <a:pPr lvl="1" algn="just" eaLnBrk="1" hangingPunct="1"/>
            <a:r>
              <a:rPr lang="zh-CN" altLang="en-US" dirty="0"/>
              <a:t>相应的属性取自同一个域</a:t>
            </a:r>
            <a:endParaRPr lang="zh-CN" altLang="en-US" dirty="0"/>
          </a:p>
          <a:p>
            <a:pPr algn="just" eaLnBrk="1" hangingPunct="1">
              <a:buNone/>
            </a:pPr>
            <a:endParaRPr lang="zh-CN" altLang="en-US" dirty="0"/>
          </a:p>
          <a:p>
            <a:pPr algn="just" eaLnBrk="1" hangingPunct="1"/>
            <a:r>
              <a:rPr lang="en-US" altLang="zh-CN" i="1" dirty="0"/>
              <a:t>R</a:t>
            </a:r>
            <a:r>
              <a:rPr lang="en-US" altLang="zh-CN" dirty="0"/>
              <a:t>∪</a:t>
            </a:r>
            <a:r>
              <a:rPr lang="en-US" altLang="zh-CN" i="1" dirty="0"/>
              <a:t>S</a:t>
            </a:r>
            <a:r>
              <a:rPr lang="en-US" altLang="zh-CN" dirty="0"/>
              <a:t> </a:t>
            </a:r>
            <a:endParaRPr lang="en-US" altLang="zh-CN" dirty="0"/>
          </a:p>
          <a:p>
            <a:pPr lvl="1" algn="just" eaLnBrk="1" hangingPunct="1"/>
            <a:r>
              <a:rPr lang="zh-CN" altLang="en-US" dirty="0"/>
              <a:t>仍为</a:t>
            </a:r>
            <a:r>
              <a:rPr lang="en-US" altLang="zh-CN" i="1" dirty="0"/>
              <a:t>n</a:t>
            </a:r>
            <a:r>
              <a:rPr lang="zh-CN" altLang="en-US" dirty="0"/>
              <a:t>目关系，由属于</a:t>
            </a:r>
            <a:r>
              <a:rPr lang="en-US" altLang="zh-CN" i="1" dirty="0"/>
              <a:t>R</a:t>
            </a:r>
            <a:r>
              <a:rPr lang="zh-CN" altLang="en-US" dirty="0"/>
              <a:t>或属于</a:t>
            </a:r>
            <a:r>
              <a:rPr lang="en-US" altLang="zh-CN" i="1" dirty="0"/>
              <a:t>S</a:t>
            </a:r>
            <a:r>
              <a:rPr lang="zh-CN" altLang="en-US" dirty="0"/>
              <a:t>的元组组成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i="1" dirty="0"/>
              <a:t>             </a:t>
            </a:r>
            <a:r>
              <a:rPr lang="en-US" altLang="zh-CN" i="1" dirty="0"/>
              <a:t>R</a:t>
            </a:r>
            <a:r>
              <a:rPr lang="en-US" altLang="zh-CN" dirty="0"/>
              <a:t>∪</a:t>
            </a:r>
            <a:r>
              <a:rPr lang="en-US" altLang="zh-CN" i="1" dirty="0"/>
              <a:t>S</a:t>
            </a:r>
            <a:r>
              <a:rPr lang="en-US" altLang="zh-CN" dirty="0"/>
              <a:t> = { </a:t>
            </a:r>
            <a:r>
              <a:rPr lang="en-US" altLang="zh-CN" i="1" dirty="0"/>
              <a:t>t</a:t>
            </a:r>
            <a:r>
              <a:rPr lang="en-US" altLang="zh-CN" dirty="0"/>
              <a:t>|</a:t>
            </a:r>
            <a:r>
              <a:rPr lang="en-US" altLang="zh-CN" i="1" dirty="0"/>
              <a:t>t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dirty="0"/>
              <a:t>∨</a:t>
            </a:r>
            <a:r>
              <a:rPr lang="en-US" altLang="zh-CN" i="1" dirty="0"/>
              <a:t>t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S </a:t>
            </a:r>
            <a:r>
              <a:rPr lang="en-US" altLang="zh-CN" dirty="0"/>
              <a:t>}</a:t>
            </a:r>
            <a:endParaRPr lang="en-US" altLang="zh-CN" dirty="0"/>
          </a:p>
          <a:p>
            <a:pPr eaLnBrk="1" hangingPunct="1">
              <a:buNone/>
            </a:pPr>
            <a:endParaRPr lang="en-US" altLang="zh-CN" dirty="0"/>
          </a:p>
        </p:txBody>
      </p:sp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en-US" altLang="zh-CN" dirty="0"/>
              <a:t> </a:t>
            </a:r>
            <a:r>
              <a:rPr lang="zh-CN" altLang="en-US" dirty="0"/>
              <a:t>并（</a:t>
            </a:r>
            <a:r>
              <a:rPr lang="en-US" altLang="zh-CN" dirty="0"/>
              <a:t>Union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en-US" altLang="zh-CN" i="1" dirty="0"/>
              <a:t>R </a:t>
            </a:r>
            <a:r>
              <a:rPr lang="zh-CN" altLang="en-US" dirty="0"/>
              <a:t>和</a:t>
            </a:r>
            <a:r>
              <a:rPr lang="en-US" altLang="zh-CN" i="1" dirty="0"/>
              <a:t>S</a:t>
            </a:r>
            <a:endParaRPr lang="en-US" altLang="zh-CN" i="1" dirty="0"/>
          </a:p>
          <a:p>
            <a:pPr lvl="1" algn="just" eaLnBrk="1" hangingPunct="1"/>
            <a:r>
              <a:rPr lang="zh-CN" altLang="en-US" dirty="0"/>
              <a:t>具有相同的目</a:t>
            </a:r>
            <a:r>
              <a:rPr lang="en-US" altLang="zh-CN" i="1" dirty="0"/>
              <a:t>n</a:t>
            </a:r>
            <a:endParaRPr lang="en-US" altLang="zh-CN" i="1" dirty="0"/>
          </a:p>
          <a:p>
            <a:pPr lvl="1" algn="just" eaLnBrk="1" hangingPunct="1"/>
            <a:r>
              <a:rPr lang="zh-CN" altLang="en-US" dirty="0"/>
              <a:t>相应的属性取自同一个域</a:t>
            </a:r>
            <a:endParaRPr lang="zh-CN" altLang="en-US" dirty="0"/>
          </a:p>
          <a:p>
            <a:pPr algn="just" eaLnBrk="1" hangingPunct="1">
              <a:buNone/>
            </a:pPr>
            <a:endParaRPr lang="zh-CN" altLang="en-US" dirty="0"/>
          </a:p>
          <a:p>
            <a:pPr algn="just" eaLnBrk="1" hangingPunct="1"/>
            <a:r>
              <a:rPr lang="en-US" altLang="zh-CN" i="1" dirty="0"/>
              <a:t>R - S</a:t>
            </a:r>
            <a:r>
              <a:rPr lang="en-US" altLang="zh-CN" dirty="0"/>
              <a:t> </a:t>
            </a:r>
            <a:endParaRPr lang="en-US" altLang="zh-CN" dirty="0"/>
          </a:p>
          <a:p>
            <a:pPr lvl="1" algn="just" eaLnBrk="1" hangingPunct="1"/>
            <a:r>
              <a:rPr lang="zh-CN" altLang="en-US" dirty="0"/>
              <a:t>仍为</a:t>
            </a:r>
            <a:r>
              <a:rPr lang="en-US" altLang="zh-CN" i="1" dirty="0"/>
              <a:t>n</a:t>
            </a:r>
            <a:r>
              <a:rPr lang="zh-CN" altLang="en-US" dirty="0"/>
              <a:t>目关系，由属于</a:t>
            </a:r>
            <a:r>
              <a:rPr lang="en-US" altLang="zh-CN" i="1" dirty="0"/>
              <a:t>R</a:t>
            </a:r>
            <a:r>
              <a:rPr lang="zh-CN" altLang="en-US" dirty="0"/>
              <a:t>而不属于</a:t>
            </a:r>
            <a:r>
              <a:rPr lang="en-US" altLang="zh-CN" i="1" dirty="0"/>
              <a:t>S </a:t>
            </a:r>
            <a:r>
              <a:rPr lang="zh-CN" altLang="en-US" dirty="0"/>
              <a:t>的所有元组组成</a:t>
            </a:r>
            <a:endParaRPr lang="zh-CN" altLang="en-US" dirty="0"/>
          </a:p>
          <a:p>
            <a:pPr algn="just" eaLnBrk="1" hangingPunct="1">
              <a:buNone/>
            </a:pPr>
            <a:r>
              <a:rPr lang="zh-CN" altLang="en-US" dirty="0"/>
              <a:t>                </a:t>
            </a:r>
            <a:r>
              <a:rPr lang="en-US" altLang="zh-CN" sz="2400" i="1" dirty="0"/>
              <a:t>R </a:t>
            </a:r>
            <a:r>
              <a:rPr lang="en-US" altLang="zh-CN" sz="2400" dirty="0"/>
              <a:t>-</a:t>
            </a:r>
            <a:r>
              <a:rPr lang="en-US" altLang="zh-CN" sz="2400" i="1" dirty="0"/>
              <a:t>S</a:t>
            </a:r>
            <a:r>
              <a:rPr lang="en-US" altLang="zh-CN" sz="2400" dirty="0"/>
              <a:t> = { </a:t>
            </a:r>
            <a:r>
              <a:rPr lang="en-US" altLang="zh-CN" sz="2400" i="1" dirty="0"/>
              <a:t>t</a:t>
            </a:r>
            <a:r>
              <a:rPr lang="en-US" altLang="zh-CN" sz="2400" dirty="0"/>
              <a:t>|</a:t>
            </a:r>
            <a:r>
              <a:rPr lang="en-US" altLang="zh-CN" sz="2400" i="1" dirty="0"/>
              <a:t>t</a:t>
            </a:r>
            <a:r>
              <a:rPr lang="en-US" altLang="zh-CN" sz="2400" dirty="0">
                <a:sym typeface="Symbol" panose="05050102010706020507" pitchFamily="18" charset="2"/>
              </a:rPr>
              <a:t></a:t>
            </a:r>
            <a:r>
              <a:rPr lang="en-US" altLang="zh-CN" sz="2400" i="1" dirty="0"/>
              <a:t>R</a:t>
            </a:r>
            <a:r>
              <a:rPr lang="en-US" altLang="zh-CN" sz="2400" dirty="0"/>
              <a:t>∧</a:t>
            </a:r>
            <a:r>
              <a:rPr lang="en-US" altLang="zh-CN" sz="2400" i="1" dirty="0"/>
              <a:t>t</a:t>
            </a:r>
            <a:r>
              <a:rPr lang="en-US" altLang="zh-CN" sz="2400" dirty="0">
                <a:sym typeface="Symbol" panose="05050102010706020507" pitchFamily="18" charset="2"/>
              </a:rPr>
              <a:t></a:t>
            </a:r>
            <a:r>
              <a:rPr lang="en-US" altLang="zh-CN" sz="2400" i="1" dirty="0"/>
              <a:t>S</a:t>
            </a:r>
            <a:r>
              <a:rPr lang="en-US" altLang="zh-CN" sz="2400" dirty="0"/>
              <a:t> }</a:t>
            </a:r>
            <a:endParaRPr lang="en-US" altLang="zh-CN" dirty="0"/>
          </a:p>
          <a:p>
            <a:pPr eaLnBrk="1" hangingPunct="1"/>
            <a:endParaRPr lang="en-US" altLang="zh-CN" dirty="0"/>
          </a:p>
        </p:txBody>
      </p:sp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）差（</a:t>
            </a:r>
            <a:r>
              <a:rPr lang="en-US" altLang="zh-CN" dirty="0"/>
              <a:t>Difference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/>
            <a:r>
              <a:rPr lang="en-US" altLang="zh-CN" i="1" dirty="0"/>
              <a:t>R </a:t>
            </a:r>
            <a:r>
              <a:rPr lang="zh-CN" altLang="en-US" dirty="0"/>
              <a:t>和</a:t>
            </a:r>
            <a:r>
              <a:rPr lang="en-US" altLang="zh-CN" i="1" dirty="0"/>
              <a:t>S</a:t>
            </a:r>
            <a:endParaRPr lang="en-US" altLang="zh-CN" i="1" dirty="0"/>
          </a:p>
          <a:p>
            <a:pPr lvl="1" eaLnBrk="1" hangingPunct="1"/>
            <a:r>
              <a:rPr lang="zh-CN" altLang="en-US" dirty="0"/>
              <a:t>具有相同的目</a:t>
            </a:r>
            <a:r>
              <a:rPr lang="en-US" altLang="zh-CN" i="1" dirty="0"/>
              <a:t>n</a:t>
            </a:r>
            <a:endParaRPr lang="en-US" altLang="zh-CN" i="1" dirty="0"/>
          </a:p>
          <a:p>
            <a:pPr lvl="1" eaLnBrk="1" hangingPunct="1"/>
            <a:r>
              <a:rPr lang="zh-CN" altLang="en-US" dirty="0"/>
              <a:t>相应的属性取自同一个域</a:t>
            </a:r>
            <a:endParaRPr lang="zh-CN" altLang="en-US" dirty="0"/>
          </a:p>
          <a:p>
            <a:pPr algn="just" eaLnBrk="1" hangingPunct="1">
              <a:buNone/>
            </a:pPr>
            <a:endParaRPr lang="zh-CN" altLang="en-US" dirty="0"/>
          </a:p>
          <a:p>
            <a:pPr algn="just" eaLnBrk="1" hangingPunct="1"/>
            <a:r>
              <a:rPr lang="en-US" altLang="zh-CN" i="1" dirty="0"/>
              <a:t>R </a:t>
            </a:r>
            <a:r>
              <a:rPr lang="en-US" altLang="zh-CN" dirty="0"/>
              <a:t>∩</a:t>
            </a:r>
            <a:r>
              <a:rPr lang="en-US" altLang="zh-CN" i="1" dirty="0"/>
              <a:t>S</a:t>
            </a:r>
            <a:endParaRPr lang="en-US" altLang="zh-CN" i="1" dirty="0"/>
          </a:p>
          <a:p>
            <a:pPr lvl="1" algn="just" eaLnBrk="1" hangingPunct="1"/>
            <a:r>
              <a:rPr lang="zh-CN" altLang="en-US" dirty="0"/>
              <a:t>仍为</a:t>
            </a:r>
            <a:r>
              <a:rPr lang="en-US" altLang="zh-CN" i="1" dirty="0"/>
              <a:t>n</a:t>
            </a:r>
            <a:r>
              <a:rPr lang="zh-CN" altLang="en-US" dirty="0"/>
              <a:t>目关系，由既属于</a:t>
            </a:r>
            <a:r>
              <a:rPr lang="en-US" altLang="zh-CN" i="1" dirty="0"/>
              <a:t>R </a:t>
            </a:r>
            <a:r>
              <a:rPr lang="zh-CN" altLang="en-US" dirty="0"/>
              <a:t>又属于</a:t>
            </a:r>
            <a:r>
              <a:rPr lang="en-US" altLang="zh-CN" i="1" dirty="0"/>
              <a:t>S </a:t>
            </a:r>
            <a:r>
              <a:rPr lang="zh-CN" altLang="en-US" dirty="0"/>
              <a:t>的元组组成</a:t>
            </a:r>
            <a:endParaRPr lang="zh-CN" altLang="en-US" dirty="0"/>
          </a:p>
          <a:p>
            <a:pPr lvl="1" algn="just" eaLnBrk="1" hangingPunct="1">
              <a:buNone/>
            </a:pPr>
            <a:r>
              <a:rPr lang="zh-CN" altLang="en-US" i="1" dirty="0"/>
              <a:t>		  </a:t>
            </a:r>
            <a:r>
              <a:rPr lang="en-US" altLang="zh-CN" i="1" dirty="0"/>
              <a:t>R </a:t>
            </a:r>
            <a:r>
              <a:rPr lang="en-US" altLang="zh-CN" dirty="0"/>
              <a:t>∩</a:t>
            </a:r>
            <a:r>
              <a:rPr lang="en-US" altLang="zh-CN" i="1" dirty="0"/>
              <a:t>S</a:t>
            </a:r>
            <a:r>
              <a:rPr lang="en-US" altLang="zh-CN" dirty="0"/>
              <a:t> = { </a:t>
            </a:r>
            <a:r>
              <a:rPr lang="en-US" altLang="zh-CN" i="1" dirty="0"/>
              <a:t>t</a:t>
            </a:r>
            <a:r>
              <a:rPr lang="en-US" altLang="zh-CN" dirty="0"/>
              <a:t>|</a:t>
            </a:r>
            <a:r>
              <a:rPr lang="en-US" altLang="zh-CN" i="1" dirty="0"/>
              <a:t>t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dirty="0"/>
              <a:t> </a:t>
            </a:r>
            <a:r>
              <a:rPr lang="en-US" altLang="zh-CN" i="1" dirty="0"/>
              <a:t>R</a:t>
            </a:r>
            <a:r>
              <a:rPr lang="en-US" altLang="zh-CN" dirty="0"/>
              <a:t>∧</a:t>
            </a:r>
            <a:r>
              <a:rPr lang="en-US" altLang="zh-CN" i="1" dirty="0"/>
              <a:t>t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S </a:t>
            </a:r>
            <a:r>
              <a:rPr lang="en-US" altLang="zh-CN" dirty="0"/>
              <a:t>}</a:t>
            </a:r>
            <a:endParaRPr lang="en-US" altLang="zh-CN" dirty="0"/>
          </a:p>
          <a:p>
            <a:pPr lvl="1" algn="just" eaLnBrk="1" hangingPunct="1">
              <a:buNone/>
            </a:pPr>
            <a:r>
              <a:rPr lang="en-US" altLang="zh-CN" i="1" dirty="0"/>
              <a:t>        	  R </a:t>
            </a:r>
            <a:r>
              <a:rPr lang="en-US" altLang="zh-CN" dirty="0"/>
              <a:t>∩</a:t>
            </a:r>
            <a:r>
              <a:rPr lang="en-US" altLang="zh-CN" i="1" dirty="0"/>
              <a:t>S</a:t>
            </a:r>
            <a:r>
              <a:rPr lang="en-US" altLang="zh-CN" dirty="0"/>
              <a:t> = </a:t>
            </a:r>
            <a:r>
              <a:rPr lang="en-US" altLang="zh-CN" i="1" dirty="0"/>
              <a:t>R</a:t>
            </a:r>
            <a:r>
              <a:rPr lang="en-US" altLang="zh-CN" dirty="0"/>
              <a:t> –(</a:t>
            </a:r>
            <a:r>
              <a:rPr lang="en-US" altLang="zh-CN" i="1" dirty="0"/>
              <a:t>R</a:t>
            </a:r>
            <a:r>
              <a:rPr lang="en-US" altLang="zh-CN" dirty="0"/>
              <a:t>-</a:t>
            </a:r>
            <a:r>
              <a:rPr lang="en-US" altLang="zh-CN" i="1" dirty="0"/>
              <a:t>S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</a:t>
            </a:r>
            <a:r>
              <a:rPr lang="en-US" altLang="zh-CN" dirty="0"/>
              <a:t> </a:t>
            </a:r>
            <a:r>
              <a:rPr lang="zh-CN" altLang="en-US" dirty="0"/>
              <a:t>交（</a:t>
            </a:r>
            <a:r>
              <a:rPr lang="en-US" altLang="zh-CN" dirty="0"/>
              <a:t>Intersection</a:t>
            </a:r>
            <a:r>
              <a:rPr lang="zh-CN" altLang="en-US" dirty="0"/>
              <a:t>）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>
              <a:lnSpc>
                <a:spcPct val="120000"/>
              </a:lnSpc>
            </a:pPr>
            <a:r>
              <a:rPr lang="zh-CN" altLang="en-US" sz="2400" dirty="0"/>
              <a:t>严格地讲应该是广义的笛卡尔积（</a:t>
            </a:r>
            <a:r>
              <a:rPr lang="en-US" altLang="zh-CN" sz="2400" dirty="0"/>
              <a:t>Extended Cartesian Product</a:t>
            </a:r>
            <a:r>
              <a:rPr lang="zh-CN" altLang="en-US" sz="2400" dirty="0"/>
              <a:t>） </a:t>
            </a:r>
            <a:endParaRPr lang="zh-CN" altLang="en-US" sz="2400" dirty="0"/>
          </a:p>
          <a:p>
            <a:pPr algn="just" eaLnBrk="1" hangingPunct="1">
              <a:lnSpc>
                <a:spcPct val="120000"/>
              </a:lnSpc>
            </a:pPr>
            <a:r>
              <a:rPr lang="en-US" altLang="zh-CN" sz="2400" dirty="0"/>
              <a:t>R: </a:t>
            </a:r>
            <a:r>
              <a:rPr lang="en-US" altLang="zh-CN" sz="2400" i="1" dirty="0"/>
              <a:t>n </a:t>
            </a:r>
            <a:r>
              <a:rPr lang="zh-CN" altLang="en-US" sz="2400" dirty="0"/>
              <a:t>目关系，</a:t>
            </a:r>
            <a:r>
              <a:rPr lang="en-US" altLang="zh-CN" sz="2400" i="1" dirty="0"/>
              <a:t>k</a:t>
            </a:r>
            <a:r>
              <a:rPr lang="en-US" altLang="zh-CN" sz="2400" baseline="-30000" dirty="0"/>
              <a:t>1</a:t>
            </a:r>
            <a:r>
              <a:rPr lang="zh-CN" altLang="en-US" sz="2400" dirty="0"/>
              <a:t>个元组</a:t>
            </a:r>
            <a:endParaRPr lang="zh-CN" altLang="en-US" sz="2400" dirty="0"/>
          </a:p>
          <a:p>
            <a:pPr algn="just" eaLnBrk="1" hangingPunct="1">
              <a:lnSpc>
                <a:spcPct val="120000"/>
              </a:lnSpc>
            </a:pPr>
            <a:r>
              <a:rPr lang="en-US" altLang="zh-CN" sz="2400" dirty="0"/>
              <a:t>S: </a:t>
            </a:r>
            <a:r>
              <a:rPr lang="en-US" altLang="zh-CN" sz="2400" i="1" dirty="0"/>
              <a:t>m </a:t>
            </a:r>
            <a:r>
              <a:rPr lang="zh-CN" altLang="en-US" sz="2400" dirty="0"/>
              <a:t>目关系，</a:t>
            </a:r>
            <a:r>
              <a:rPr lang="en-US" altLang="zh-CN" sz="2400" i="1" dirty="0"/>
              <a:t>k</a:t>
            </a:r>
            <a:r>
              <a:rPr lang="en-US" altLang="zh-CN" sz="2400" baseline="-30000" dirty="0"/>
              <a:t>2</a:t>
            </a:r>
            <a:r>
              <a:rPr lang="zh-CN" altLang="en-US" sz="2400" dirty="0"/>
              <a:t>个元组</a:t>
            </a:r>
            <a:endParaRPr lang="zh-CN" altLang="en-US" sz="2400" dirty="0"/>
          </a:p>
          <a:p>
            <a:pPr algn="just" eaLnBrk="1" hangingPunct="1">
              <a:lnSpc>
                <a:spcPct val="120000"/>
              </a:lnSpc>
            </a:pPr>
            <a:r>
              <a:rPr lang="en-US" altLang="zh-CN" sz="2400" i="1" dirty="0"/>
              <a:t>R</a:t>
            </a:r>
            <a:r>
              <a:rPr lang="en-US" altLang="zh-CN" sz="2400" dirty="0"/>
              <a:t>×</a:t>
            </a:r>
            <a:r>
              <a:rPr lang="en-US" altLang="zh-CN" sz="2400" i="1" dirty="0"/>
              <a:t>S</a:t>
            </a:r>
            <a:r>
              <a:rPr lang="en-US" altLang="zh-CN" sz="2400" dirty="0"/>
              <a:t> </a:t>
            </a:r>
            <a:endParaRPr lang="en-US" altLang="zh-CN" sz="2400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列：（</a:t>
            </a:r>
            <a:r>
              <a:rPr lang="en-US" altLang="zh-CN" i="1" dirty="0"/>
              <a:t>n</a:t>
            </a:r>
            <a:r>
              <a:rPr lang="en-US" altLang="zh-CN" dirty="0"/>
              <a:t>+</a:t>
            </a:r>
            <a:r>
              <a:rPr lang="en-US" altLang="zh-CN" i="1" dirty="0"/>
              <a:t>m</a:t>
            </a:r>
            <a:r>
              <a:rPr lang="zh-CN" altLang="en-US" dirty="0"/>
              <a:t>）列元组的集合</a:t>
            </a:r>
            <a:endParaRPr lang="zh-CN" altLang="en-US" dirty="0"/>
          </a:p>
          <a:p>
            <a:pPr lvl="2" algn="just" eaLnBrk="1" hangingPunct="1">
              <a:lnSpc>
                <a:spcPct val="12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400" dirty="0"/>
              <a:t>元组的前</a:t>
            </a:r>
            <a:r>
              <a:rPr lang="en-US" altLang="zh-CN" sz="2400" i="1" dirty="0"/>
              <a:t>n </a:t>
            </a:r>
            <a:r>
              <a:rPr lang="zh-CN" altLang="en-US" sz="2400" dirty="0"/>
              <a:t>列是关系</a:t>
            </a:r>
            <a:r>
              <a:rPr lang="en-US" altLang="zh-CN" sz="2400" i="1" dirty="0"/>
              <a:t>R </a:t>
            </a:r>
            <a:r>
              <a:rPr lang="zh-CN" altLang="en-US" sz="2400" dirty="0"/>
              <a:t>的一个元组</a:t>
            </a:r>
            <a:endParaRPr lang="zh-CN" altLang="en-US" sz="2400" dirty="0"/>
          </a:p>
          <a:p>
            <a:pPr lvl="2" algn="just" eaLnBrk="1" hangingPunct="1">
              <a:lnSpc>
                <a:spcPct val="12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400" dirty="0"/>
              <a:t>后</a:t>
            </a:r>
            <a:r>
              <a:rPr lang="en-US" altLang="zh-CN" sz="2400" i="1" dirty="0"/>
              <a:t>m </a:t>
            </a:r>
            <a:r>
              <a:rPr lang="zh-CN" altLang="en-US" sz="2400" dirty="0"/>
              <a:t>列是关系</a:t>
            </a:r>
            <a:r>
              <a:rPr lang="en-US" altLang="zh-CN" sz="2400" i="1" dirty="0"/>
              <a:t>S </a:t>
            </a:r>
            <a:r>
              <a:rPr lang="zh-CN" altLang="en-US" sz="2400" dirty="0"/>
              <a:t>的一个元组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行：</a:t>
            </a:r>
            <a:r>
              <a:rPr lang="en-US" altLang="zh-CN" i="1" dirty="0"/>
              <a:t>k</a:t>
            </a:r>
            <a:r>
              <a:rPr lang="en-US" altLang="zh-CN" baseline="-30000" dirty="0"/>
              <a:t>1</a:t>
            </a:r>
            <a:r>
              <a:rPr lang="en-US" altLang="zh-CN" dirty="0"/>
              <a:t>×</a:t>
            </a:r>
            <a:r>
              <a:rPr lang="en-US" altLang="zh-CN" i="1" dirty="0"/>
              <a:t>k</a:t>
            </a:r>
            <a:r>
              <a:rPr lang="en-US" altLang="zh-CN" baseline="-30000" dirty="0"/>
              <a:t>2</a:t>
            </a:r>
            <a:r>
              <a:rPr lang="zh-CN" altLang="en-US" dirty="0"/>
              <a:t>个元组</a:t>
            </a:r>
            <a:endParaRPr lang="zh-CN" altLang="en-US" dirty="0"/>
          </a:p>
          <a:p>
            <a:pPr lvl="2" algn="just" eaLnBrk="1" hangingPunct="1">
              <a:lnSpc>
                <a:spcPct val="120000"/>
              </a:lnSpc>
              <a:buSzPct val="87000"/>
              <a:buFont typeface="Wingdings" panose="05000000000000000000" pitchFamily="2" charset="2"/>
              <a:buChar char="l"/>
            </a:pPr>
            <a:r>
              <a:rPr lang="en-US" altLang="zh-CN" sz="2400" i="1" dirty="0"/>
              <a:t>R</a:t>
            </a:r>
            <a:r>
              <a:rPr lang="en-US" altLang="zh-CN" sz="2400" dirty="0"/>
              <a:t>×</a:t>
            </a:r>
            <a:r>
              <a:rPr lang="en-US" altLang="zh-CN" sz="2400" i="1" dirty="0"/>
              <a:t>S</a:t>
            </a:r>
            <a:r>
              <a:rPr lang="en-US" altLang="zh-CN" sz="2400" dirty="0"/>
              <a:t> = {</a:t>
            </a:r>
            <a:r>
              <a:rPr lang="en-US" altLang="zh-CN" sz="2400" i="1" dirty="0"/>
              <a:t>t</a:t>
            </a:r>
            <a:r>
              <a:rPr lang="en-US" altLang="zh-CN" sz="2400" baseline="-30000" dirty="0"/>
              <a:t>r</a:t>
            </a:r>
            <a:r>
              <a:rPr lang="en-US" altLang="zh-CN" sz="2400" dirty="0"/>
              <a:t> </a:t>
            </a:r>
            <a:r>
              <a:rPr lang="en-US" altLang="zh-CN" sz="2400" i="1" dirty="0"/>
              <a:t>t</a:t>
            </a:r>
            <a:r>
              <a:rPr lang="en-US" altLang="zh-CN" sz="2400" baseline="-30000" dirty="0"/>
              <a:t>s</a:t>
            </a:r>
            <a:r>
              <a:rPr lang="en-US" altLang="zh-CN" sz="2400" dirty="0"/>
              <a:t> |</a:t>
            </a:r>
            <a:r>
              <a:rPr lang="en-US" altLang="zh-CN" sz="2400" i="1" dirty="0"/>
              <a:t>t</a:t>
            </a:r>
            <a:r>
              <a:rPr lang="en-US" altLang="zh-CN" sz="2400" baseline="-30000" dirty="0"/>
              <a:t>r</a:t>
            </a:r>
            <a:r>
              <a:rPr lang="en-US" altLang="zh-CN" sz="2400" dirty="0"/>
              <a:t> </a:t>
            </a:r>
            <a:r>
              <a:rPr lang="en-US" altLang="zh-CN" sz="2400" dirty="0">
                <a:sym typeface="Symbol" panose="05050102010706020507" pitchFamily="18" charset="2"/>
              </a:rPr>
              <a:t></a:t>
            </a:r>
            <a:r>
              <a:rPr lang="en-US" altLang="zh-CN" sz="2400" i="1" dirty="0"/>
              <a:t>R</a:t>
            </a:r>
            <a:r>
              <a:rPr lang="en-US" altLang="zh-CN" sz="2400" dirty="0"/>
              <a:t> ∧ </a:t>
            </a:r>
            <a:r>
              <a:rPr lang="en-US" altLang="zh-CN" sz="2400" i="1" dirty="0"/>
              <a:t>t</a:t>
            </a:r>
            <a:r>
              <a:rPr lang="en-US" altLang="zh-CN" sz="2400" baseline="-30000" dirty="0"/>
              <a:t>s</a:t>
            </a:r>
            <a:r>
              <a:rPr lang="en-US" altLang="zh-CN" sz="2400" dirty="0">
                <a:sym typeface="Symbol" panose="05050102010706020507" pitchFamily="18" charset="2"/>
              </a:rPr>
              <a:t></a:t>
            </a:r>
            <a:r>
              <a:rPr lang="en-US" altLang="zh-CN" sz="2400" i="1" dirty="0"/>
              <a:t>S</a:t>
            </a:r>
            <a:r>
              <a:rPr lang="en-US" altLang="zh-CN" sz="2400" dirty="0"/>
              <a:t> }</a:t>
            </a:r>
            <a:endParaRPr lang="en-US" altLang="zh-CN" sz="24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zh-CN" dirty="0"/>
          </a:p>
        </p:txBody>
      </p:sp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951865" y="119380"/>
            <a:ext cx="8800465" cy="789305"/>
          </a:xfrm>
        </p:spPr>
        <p:txBody>
          <a:bodyPr vert="horz" wrap="square" lIns="91456" tIns="45728" rIns="91456" bIns="45728" anchor="ctr" anchorCtr="0"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）</a:t>
            </a:r>
            <a:r>
              <a:rPr lang="en-US" altLang="zh-CN" dirty="0"/>
              <a:t> </a:t>
            </a:r>
            <a:r>
              <a:rPr lang="zh-CN" altLang="en-US" dirty="0"/>
              <a:t>笛卡尔积（</a:t>
            </a:r>
            <a:r>
              <a:rPr lang="en-US" altLang="zh-CN" dirty="0"/>
              <a:t>Cartesian Product</a:t>
            </a:r>
            <a:r>
              <a:rPr lang="zh-CN" altLang="en-US" dirty="0"/>
              <a:t>）</a:t>
            </a:r>
            <a:endParaRPr lang="zh-CN" altLang="en-US" dirty="0"/>
          </a:p>
        </p:txBody>
      </p:sp>
      <p:sp>
        <p:nvSpPr>
          <p:cNvPr id="20483" name="Freeform 4"/>
          <p:cNvSpPr/>
          <p:nvPr/>
        </p:nvSpPr>
        <p:spPr>
          <a:xfrm>
            <a:off x="3791014" y="5085814"/>
            <a:ext cx="360430" cy="130199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96" h="82">
                <a:moveTo>
                  <a:pt x="0" y="43"/>
                </a:moveTo>
                <a:cubicBezTo>
                  <a:pt x="64" y="0"/>
                  <a:pt x="75" y="4"/>
                  <a:pt x="156" y="17"/>
                </a:cubicBezTo>
                <a:cubicBezTo>
                  <a:pt x="165" y="26"/>
                  <a:pt x="176" y="32"/>
                  <a:pt x="183" y="43"/>
                </a:cubicBezTo>
                <a:cubicBezTo>
                  <a:pt x="190" y="55"/>
                  <a:pt x="196" y="82"/>
                  <a:pt x="196" y="8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951865" y="119380"/>
            <a:ext cx="8800465" cy="789305"/>
          </a:xfrm>
        </p:spPr>
        <p:txBody>
          <a:bodyPr vert="horz" wrap="square" lIns="91456" tIns="45728" rIns="91456" bIns="45728" anchor="ctr" anchorCtr="0">
            <a:normAutofit/>
          </a:bodyPr>
          <a:p>
            <a:pPr eaLnBrk="1" hangingPunct="1"/>
            <a:r>
              <a:rPr lang="en-US" altLang="zh-CN" dirty="0"/>
              <a:t>2.4.1</a:t>
            </a:r>
            <a:r>
              <a:rPr lang="" altLang="en-US" dirty="0"/>
              <a:t> </a:t>
            </a:r>
            <a:r>
              <a:rPr lang="zh-CN" altLang="en-US" dirty="0"/>
              <a:t>传统的集合运算</a:t>
            </a:r>
            <a:endParaRPr lang="zh-CN" altLang="en-US" dirty="0"/>
          </a:p>
        </p:txBody>
      </p:sp>
      <p:graphicFrame>
        <p:nvGraphicFramePr>
          <p:cNvPr id="-2147482618" name="对象 -2147482619"/>
          <p:cNvGraphicFramePr>
            <a:graphicFrameLocks noChangeAspect="1"/>
          </p:cNvGraphicFramePr>
          <p:nvPr/>
        </p:nvGraphicFramePr>
        <p:xfrm>
          <a:off x="911225" y="1425575"/>
          <a:ext cx="9895205" cy="3493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6743700" imgH="2387600" progId="Visio.Drawing.11">
                  <p:embed/>
                </p:oleObj>
              </mc:Choice>
              <mc:Fallback>
                <p:oleObj name="" r:id="rId1" imgW="6743700" imgH="23876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911225" y="1425575"/>
                        <a:ext cx="9895205" cy="34931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3"/>
          <p:cNvSpPr>
            <a:spLocks noGrp="1"/>
          </p:cNvSpPr>
          <p:nvPr>
            <p:ph idx="4294967295"/>
          </p:nvPr>
        </p:nvSpPr>
        <p:spPr>
          <a:xfrm>
            <a:off x="982980" y="1845310"/>
            <a:ext cx="10452100" cy="5215890"/>
          </a:xfrm>
        </p:spPr>
        <p:txBody>
          <a:bodyPr vert="horz" wrap="square" lIns="91456" tIns="45728" rIns="91456" bIns="45728" anchor="t" anchorCtr="0"/>
          <a:p>
            <a:pPr eaLnBrk="1" hangingPunct="1">
              <a:lnSpc>
                <a:spcPct val="150000"/>
              </a:lnSpc>
              <a:buNone/>
            </a:pPr>
            <a:r>
              <a:rPr lang="en-US" altLang="zh-CN" dirty="0"/>
              <a:t>(1)t[A</a:t>
            </a:r>
            <a:r>
              <a:rPr lang="en-US" altLang="zh-CN" baseline="-25000" dirty="0"/>
              <a:t>i</a:t>
            </a:r>
            <a:r>
              <a:rPr lang="en-US" altLang="zh-CN" dirty="0"/>
              <a:t>]</a:t>
            </a:r>
            <a:r>
              <a:rPr lang="zh-CN" altLang="en-US" dirty="0"/>
              <a:t>：设关系模式为</a:t>
            </a:r>
            <a:r>
              <a:rPr lang="en-US" altLang="zh-CN" dirty="0"/>
              <a:t>R(A</a:t>
            </a:r>
            <a:r>
              <a:rPr lang="en-US" altLang="zh-CN" baseline="-25000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A</a:t>
            </a:r>
            <a:r>
              <a:rPr lang="en-US" altLang="zh-CN" baseline="-25000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dirty="0"/>
              <a:t>A</a:t>
            </a:r>
            <a:r>
              <a:rPr lang="en-US" altLang="zh-CN" baseline="-25000" dirty="0"/>
              <a:t>n</a:t>
            </a:r>
            <a:r>
              <a:rPr lang="en-US" altLang="zh-CN" dirty="0"/>
              <a:t>)</a:t>
            </a:r>
            <a:r>
              <a:rPr lang="zh-CN" altLang="en-US" dirty="0"/>
              <a:t>，它的一个关系设为</a:t>
            </a:r>
            <a:r>
              <a:rPr lang="en-US" altLang="zh-CN" dirty="0"/>
              <a:t>R</a:t>
            </a:r>
            <a:r>
              <a:rPr lang="zh-CN" altLang="en-US" dirty="0"/>
              <a:t>。</a:t>
            </a:r>
            <a:r>
              <a:rPr lang="en-US" altLang="zh-CN" dirty="0"/>
              <a:t>t∈R</a:t>
            </a:r>
            <a:r>
              <a:rPr lang="zh-CN" altLang="en-US" dirty="0"/>
              <a:t>表示</a:t>
            </a:r>
            <a:r>
              <a:rPr lang="en-US" altLang="zh-CN" dirty="0"/>
              <a:t>t</a:t>
            </a:r>
            <a:r>
              <a:rPr lang="zh-CN" altLang="en-US" dirty="0"/>
              <a:t>是</a:t>
            </a:r>
            <a:r>
              <a:rPr lang="en-US" altLang="zh-CN" dirty="0"/>
              <a:t>R</a:t>
            </a:r>
            <a:r>
              <a:rPr lang="zh-CN" altLang="en-US" dirty="0"/>
              <a:t>的一个元组。</a:t>
            </a:r>
            <a:r>
              <a:rPr lang="en-US" altLang="zh-CN" dirty="0"/>
              <a:t>t[Ai]</a:t>
            </a:r>
            <a:r>
              <a:rPr lang="zh-CN" altLang="en-US" dirty="0"/>
              <a:t>则表示元组</a:t>
            </a:r>
            <a:r>
              <a:rPr lang="en-US" altLang="zh-CN" dirty="0"/>
              <a:t>t</a:t>
            </a:r>
            <a:r>
              <a:rPr lang="zh-CN" altLang="en-US" dirty="0"/>
              <a:t>中相应于属性</a:t>
            </a:r>
            <a:r>
              <a:rPr lang="en-US" altLang="zh-CN" dirty="0"/>
              <a:t>Ai</a:t>
            </a:r>
            <a:r>
              <a:rPr lang="zh-CN" altLang="en-US" dirty="0"/>
              <a:t>的一个分量。</a:t>
            </a:r>
            <a:endParaRPr lang="zh-CN" altLang="en-US" dirty="0"/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dirty="0"/>
              <a:t>(2)t[A]</a:t>
            </a:r>
            <a:r>
              <a:rPr lang="zh-CN" altLang="en-US" dirty="0"/>
              <a:t>和</a:t>
            </a:r>
            <a:r>
              <a:rPr lang="en-US" altLang="zh-CN" dirty="0"/>
              <a:t>  </a:t>
            </a:r>
            <a:r>
              <a:rPr lang="zh-CN" altLang="en-US" dirty="0"/>
              <a:t>：</a:t>
            </a:r>
            <a:r>
              <a:rPr lang="en-US" altLang="zh-CN" dirty="0"/>
              <a:t>A</a:t>
            </a:r>
            <a:r>
              <a:rPr lang="zh-CN" altLang="en-US" dirty="0"/>
              <a:t>为</a:t>
            </a:r>
            <a:r>
              <a:rPr lang="en-US" altLang="zh-CN" dirty="0"/>
              <a:t>R</a:t>
            </a:r>
            <a:r>
              <a:rPr lang="zh-CN" altLang="en-US" dirty="0"/>
              <a:t>的属性列或属性组。</a:t>
            </a:r>
            <a:r>
              <a:rPr lang="en-US" altLang="zh-CN" dirty="0"/>
              <a:t>t[A]</a:t>
            </a:r>
            <a:r>
              <a:rPr lang="zh-CN" altLang="en-US" dirty="0"/>
              <a:t>表示元组</a:t>
            </a:r>
            <a:r>
              <a:rPr lang="en-US" altLang="zh-CN" dirty="0"/>
              <a:t>t</a:t>
            </a:r>
            <a:r>
              <a:rPr lang="zh-CN" altLang="en-US" dirty="0"/>
              <a:t>在属性列</a:t>
            </a:r>
            <a:r>
              <a:rPr lang="en-US" altLang="zh-CN" dirty="0"/>
              <a:t>A</a:t>
            </a:r>
            <a:r>
              <a:rPr lang="zh-CN" altLang="en-US" dirty="0"/>
              <a:t>上诸分量的集合，</a:t>
            </a:r>
            <a:r>
              <a:rPr lang="en-US" altLang="zh-CN" dirty="0"/>
              <a:t> </a:t>
            </a:r>
            <a:r>
              <a:rPr lang="zh-CN" altLang="en-US" dirty="0"/>
              <a:t>则表示关系</a:t>
            </a:r>
            <a:r>
              <a:rPr lang="en-US" altLang="zh-CN" dirty="0"/>
              <a:t>R</a:t>
            </a:r>
            <a:r>
              <a:rPr lang="zh-CN" altLang="en-US" dirty="0"/>
              <a:t>中去掉</a:t>
            </a:r>
            <a:r>
              <a:rPr lang="en-US" altLang="zh-CN" dirty="0"/>
              <a:t>A</a:t>
            </a:r>
            <a:r>
              <a:rPr lang="zh-CN" altLang="en-US" dirty="0"/>
              <a:t>属性后剩余的属性组。</a:t>
            </a:r>
            <a:endParaRPr lang="zh-CN" altLang="en-US" dirty="0"/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dirty="0"/>
              <a:t>(3)</a:t>
            </a:r>
            <a:r>
              <a:rPr lang="zh-CN" altLang="en-US" dirty="0"/>
              <a:t>象集：给定一个关系</a:t>
            </a:r>
            <a:r>
              <a:rPr lang="en-US" altLang="zh-CN" dirty="0"/>
              <a:t>R(X</a:t>
            </a:r>
            <a:r>
              <a:rPr lang="zh-CN" altLang="en-US" dirty="0"/>
              <a:t>，</a:t>
            </a:r>
            <a:r>
              <a:rPr lang="en-US" altLang="zh-CN" dirty="0"/>
              <a:t>Z)</a:t>
            </a:r>
            <a:r>
              <a:rPr lang="zh-CN" altLang="en-US" dirty="0"/>
              <a:t>，</a:t>
            </a:r>
            <a:r>
              <a:rPr lang="en-US" altLang="zh-CN" dirty="0"/>
              <a:t>X</a:t>
            </a:r>
            <a:r>
              <a:rPr lang="zh-CN" altLang="en-US" dirty="0"/>
              <a:t>和</a:t>
            </a:r>
            <a:r>
              <a:rPr lang="en-US" altLang="zh-CN" dirty="0"/>
              <a:t>Z</a:t>
            </a:r>
            <a:r>
              <a:rPr lang="zh-CN" altLang="en-US" dirty="0"/>
              <a:t>为</a:t>
            </a:r>
            <a:r>
              <a:rPr lang="en-US" altLang="zh-CN" dirty="0"/>
              <a:t>R</a:t>
            </a:r>
            <a:r>
              <a:rPr lang="zh-CN" altLang="en-US" dirty="0"/>
              <a:t>的属性组。当</a:t>
            </a:r>
            <a:r>
              <a:rPr lang="en-US" altLang="zh-CN" dirty="0"/>
              <a:t>([X]=x</a:t>
            </a:r>
            <a:r>
              <a:rPr lang="zh-CN" altLang="en-US" dirty="0"/>
              <a:t>时，</a:t>
            </a:r>
            <a:r>
              <a:rPr lang="en-US" altLang="zh-CN" dirty="0"/>
              <a:t>x</a:t>
            </a:r>
            <a:r>
              <a:rPr lang="zh-CN" altLang="en-US" dirty="0"/>
              <a:t>在</a:t>
            </a:r>
            <a:r>
              <a:rPr lang="en-US" altLang="zh-CN" dirty="0"/>
              <a:t>R</a:t>
            </a:r>
            <a:r>
              <a:rPr lang="zh-CN" altLang="en-US" dirty="0"/>
              <a:t>中的象集</a:t>
            </a:r>
            <a:r>
              <a:rPr lang="en-US" altLang="zh-CN" dirty="0"/>
              <a:t>(images set)</a:t>
            </a:r>
            <a:r>
              <a:rPr lang="zh-CN" altLang="en-US" dirty="0"/>
              <a:t>定义为</a:t>
            </a:r>
            <a:r>
              <a:rPr lang="en-US" altLang="zh-CN" dirty="0"/>
              <a:t>   Zx={t[Z]|t∈R</a:t>
            </a:r>
            <a:r>
              <a:rPr lang="zh-CN" altLang="en-US" dirty="0"/>
              <a:t>，</a:t>
            </a:r>
            <a:r>
              <a:rPr lang="en-US" altLang="zh-CN" dirty="0"/>
              <a:t>t[X]=x}</a:t>
            </a:r>
            <a:endParaRPr lang="en-US" altLang="zh-CN" dirty="0"/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dirty="0"/>
              <a:t>      </a:t>
            </a:r>
            <a:r>
              <a:rPr lang="zh-CN" altLang="en-US" dirty="0"/>
              <a:t>它表示</a:t>
            </a:r>
            <a:r>
              <a:rPr lang="en-US" altLang="zh-CN" dirty="0"/>
              <a:t>R</a:t>
            </a:r>
            <a:r>
              <a:rPr lang="zh-CN" altLang="en-US" dirty="0"/>
              <a:t>中属性组</a:t>
            </a:r>
            <a:r>
              <a:rPr lang="en-US" altLang="zh-CN" dirty="0"/>
              <a:t>X</a:t>
            </a:r>
            <a:r>
              <a:rPr lang="zh-CN" altLang="en-US" dirty="0"/>
              <a:t>上值为</a:t>
            </a:r>
            <a:r>
              <a:rPr lang="en-US" altLang="zh-CN" dirty="0"/>
              <a:t>x</a:t>
            </a:r>
            <a:r>
              <a:rPr lang="zh-CN" altLang="en-US" dirty="0"/>
              <a:t>的诸元组在</a:t>
            </a:r>
            <a:r>
              <a:rPr lang="en-US" altLang="zh-CN" dirty="0"/>
              <a:t>Z</a:t>
            </a:r>
            <a:r>
              <a:rPr lang="zh-CN" altLang="en-US" dirty="0"/>
              <a:t>上分量的集合。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24580" name="Line 5"/>
          <p:cNvSpPr/>
          <p:nvPr/>
        </p:nvSpPr>
        <p:spPr>
          <a:xfrm>
            <a:off x="1918714" y="3717530"/>
            <a:ext cx="228642" cy="0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graphicFrame>
        <p:nvGraphicFramePr>
          <p:cNvPr id="-2147482616" name="对象 -2147482617"/>
          <p:cNvGraphicFramePr>
            <a:graphicFrameLocks noChangeAspect="1"/>
          </p:cNvGraphicFramePr>
          <p:nvPr/>
        </p:nvGraphicFramePr>
        <p:xfrm>
          <a:off x="2350770" y="3213735"/>
          <a:ext cx="307975" cy="379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65100" imgH="203200" progId="Equation.KSEE3">
                  <p:embed/>
                </p:oleObj>
              </mc:Choice>
              <mc:Fallback>
                <p:oleObj name="" r:id="rId1" imgW="165100" imgH="2032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50770" y="3213735"/>
                        <a:ext cx="307975" cy="3797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-2147482617"/>
          <p:cNvGraphicFramePr>
            <a:graphicFrameLocks noChangeAspect="1"/>
          </p:cNvGraphicFramePr>
          <p:nvPr/>
        </p:nvGraphicFramePr>
        <p:xfrm>
          <a:off x="2279015" y="3645535"/>
          <a:ext cx="307975" cy="379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3" imgW="165100" imgH="203200" progId="Equation.KSEE3">
                  <p:embed/>
                </p:oleObj>
              </mc:Choice>
              <mc:Fallback>
                <p:oleObj name="" r:id="rId3" imgW="165100" imgH="203200" progId="Equation.KSEE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79015" y="3645535"/>
                        <a:ext cx="307975" cy="3797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2.4.2 </a:t>
            </a:r>
            <a:r>
              <a:rPr lang="zh-CN" altLang="en-US" dirty="0"/>
              <a:t>专门的关系运算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77925" y="908685"/>
            <a:ext cx="10184130" cy="1198880"/>
          </a:xfrm>
          <a:prstGeom prst="rect">
            <a:avLst/>
          </a:prstGeom>
        </p:spPr>
        <p:txBody>
          <a:bodyPr wrap="square">
            <a:spAutoFit/>
          </a:bodyPr>
          <a:p>
            <a:pPr marL="457200" indent="-457200" algn="l" defTabSz="1219200">
              <a:lnSpc>
                <a:spcPct val="150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专门的关系运算包括选择、投影、连接、除运算等。这里先引入几个形式定义记号。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50000"/>
              </a:lnSpc>
            </a:pPr>
            <a:r>
              <a:rPr lang="en-US" altLang="zh-CN" sz="2400" i="1" dirty="0"/>
              <a:t>x</a:t>
            </a:r>
            <a:r>
              <a:rPr lang="en-US" altLang="zh-CN" sz="2400" baseline="-30000" dirty="0"/>
              <a:t>1</a:t>
            </a:r>
            <a:r>
              <a:rPr lang="zh-CN" altLang="en-US" sz="2400" dirty="0"/>
              <a:t>在</a:t>
            </a:r>
            <a:r>
              <a:rPr lang="en-US" altLang="zh-CN" sz="2400" i="1" dirty="0"/>
              <a:t>R </a:t>
            </a:r>
            <a:r>
              <a:rPr lang="zh-CN" altLang="en-US" sz="2400" dirty="0"/>
              <a:t>中的象集</a:t>
            </a:r>
            <a:endParaRPr lang="zh-CN" altLang="en-US" sz="2400" dirty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i="1" dirty="0"/>
              <a:t>    </a:t>
            </a:r>
            <a:r>
              <a:rPr lang="en-US" altLang="zh-CN" sz="2400" i="1" dirty="0">
                <a:solidFill>
                  <a:srgbClr val="E02920"/>
                </a:solidFill>
              </a:rPr>
              <a:t>Z</a:t>
            </a:r>
            <a:r>
              <a:rPr lang="en-US" altLang="zh-CN" sz="2400" baseline="-30000" dirty="0">
                <a:solidFill>
                  <a:srgbClr val="E02920"/>
                </a:solidFill>
              </a:rPr>
              <a:t>x1</a:t>
            </a:r>
            <a:r>
              <a:rPr lang="en-US" altLang="zh-CN" sz="2400" i="1" dirty="0"/>
              <a:t> </a:t>
            </a:r>
            <a:r>
              <a:rPr lang="en-US" altLang="zh-CN" sz="2400" dirty="0"/>
              <a:t>={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1</a:t>
            </a:r>
            <a:r>
              <a:rPr lang="zh-CN" altLang="en-US" sz="2400" dirty="0"/>
              <a:t>，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2</a:t>
            </a:r>
            <a:r>
              <a:rPr lang="zh-CN" altLang="en-US" sz="2400" dirty="0"/>
              <a:t>，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3</a:t>
            </a:r>
            <a:r>
              <a:rPr lang="en-US" altLang="zh-CN" sz="2400" dirty="0"/>
              <a:t>}</a:t>
            </a:r>
            <a:r>
              <a:rPr lang="zh-CN" altLang="en-US" sz="2400" dirty="0"/>
              <a:t>，</a:t>
            </a:r>
            <a:endParaRPr lang="zh-CN" altLang="en-US" sz="2400" i="1" dirty="0"/>
          </a:p>
          <a:p>
            <a:pPr eaLnBrk="1" hangingPunct="1">
              <a:lnSpc>
                <a:spcPct val="150000"/>
              </a:lnSpc>
            </a:pPr>
            <a:r>
              <a:rPr lang="en-US" altLang="zh-CN" sz="2400" i="1" dirty="0"/>
              <a:t>x</a:t>
            </a:r>
            <a:r>
              <a:rPr lang="en-US" altLang="zh-CN" sz="2400" baseline="-30000" dirty="0"/>
              <a:t>2</a:t>
            </a:r>
            <a:r>
              <a:rPr lang="zh-CN" altLang="en-US" sz="2400" dirty="0"/>
              <a:t>在</a:t>
            </a:r>
            <a:r>
              <a:rPr lang="en-US" altLang="zh-CN" sz="2400" i="1" dirty="0"/>
              <a:t>R </a:t>
            </a:r>
            <a:r>
              <a:rPr lang="zh-CN" altLang="en-US" sz="2400" dirty="0"/>
              <a:t>中的象集</a:t>
            </a:r>
            <a:endParaRPr lang="zh-CN" altLang="en-US" sz="2400" dirty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i="1" dirty="0"/>
              <a:t>    </a:t>
            </a:r>
            <a:r>
              <a:rPr lang="en-US" altLang="zh-CN" sz="2400" i="1" dirty="0">
                <a:solidFill>
                  <a:srgbClr val="E02920"/>
                </a:solidFill>
              </a:rPr>
              <a:t>Z</a:t>
            </a:r>
            <a:r>
              <a:rPr lang="en-US" altLang="zh-CN" sz="2400" baseline="-30000" dirty="0">
                <a:solidFill>
                  <a:srgbClr val="E02920"/>
                </a:solidFill>
              </a:rPr>
              <a:t>x2</a:t>
            </a:r>
            <a:r>
              <a:rPr lang="en-US" altLang="zh-CN" sz="2400" i="1" dirty="0"/>
              <a:t> </a:t>
            </a:r>
            <a:r>
              <a:rPr lang="en-US" altLang="zh-CN" sz="2400" dirty="0"/>
              <a:t>={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2</a:t>
            </a:r>
            <a:r>
              <a:rPr lang="zh-CN" altLang="en-US" sz="2400" dirty="0"/>
              <a:t>，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3</a:t>
            </a:r>
            <a:r>
              <a:rPr lang="en-US" altLang="zh-CN" sz="2400" dirty="0"/>
              <a:t>}</a:t>
            </a:r>
            <a:r>
              <a:rPr lang="zh-CN" altLang="en-US" sz="2400" dirty="0"/>
              <a:t>，</a:t>
            </a:r>
            <a:endParaRPr lang="zh-CN" altLang="en-US" sz="2400" i="1" dirty="0"/>
          </a:p>
          <a:p>
            <a:pPr eaLnBrk="1" hangingPunct="1">
              <a:lnSpc>
                <a:spcPct val="150000"/>
              </a:lnSpc>
            </a:pPr>
            <a:r>
              <a:rPr lang="en-US" altLang="zh-CN" sz="2400" i="1" dirty="0"/>
              <a:t>x</a:t>
            </a:r>
            <a:r>
              <a:rPr lang="en-US" altLang="zh-CN" sz="2400" baseline="-30000" dirty="0"/>
              <a:t>3</a:t>
            </a:r>
            <a:r>
              <a:rPr lang="zh-CN" altLang="en-US" sz="2400" dirty="0"/>
              <a:t>在</a:t>
            </a:r>
            <a:r>
              <a:rPr lang="en-US" altLang="zh-CN" sz="2400" i="1" dirty="0"/>
              <a:t>R </a:t>
            </a:r>
            <a:r>
              <a:rPr lang="zh-CN" altLang="en-US" sz="2400" dirty="0"/>
              <a:t>中的象集</a:t>
            </a:r>
            <a:endParaRPr lang="zh-CN" altLang="en-US" sz="2400" dirty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i="1" dirty="0"/>
              <a:t>    </a:t>
            </a:r>
            <a:r>
              <a:rPr lang="en-US" altLang="zh-CN" sz="2400" i="1" dirty="0">
                <a:solidFill>
                  <a:srgbClr val="E02920"/>
                </a:solidFill>
              </a:rPr>
              <a:t>Z</a:t>
            </a:r>
            <a:r>
              <a:rPr lang="en-US" altLang="zh-CN" sz="2400" baseline="-30000" dirty="0">
                <a:solidFill>
                  <a:srgbClr val="E02920"/>
                </a:solidFill>
              </a:rPr>
              <a:t>x3</a:t>
            </a:r>
            <a:r>
              <a:rPr lang="en-US" altLang="zh-CN" sz="2400" dirty="0"/>
              <a:t>={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1</a:t>
            </a:r>
            <a:r>
              <a:rPr lang="zh-CN" altLang="en-US" sz="2400" dirty="0"/>
              <a:t>，</a:t>
            </a:r>
            <a:r>
              <a:rPr lang="en-US" altLang="zh-CN" sz="2400" i="1" dirty="0"/>
              <a:t>Z</a:t>
            </a:r>
            <a:r>
              <a:rPr lang="en-US" altLang="zh-CN" sz="2400" baseline="-25000" dirty="0"/>
              <a:t>3</a:t>
            </a:r>
            <a:r>
              <a:rPr lang="en-US" altLang="zh-CN" sz="2400" dirty="0"/>
              <a:t>}</a:t>
            </a:r>
            <a:endParaRPr lang="en-US" altLang="zh-CN" sz="2400" dirty="0"/>
          </a:p>
        </p:txBody>
      </p:sp>
      <p:pic>
        <p:nvPicPr>
          <p:cNvPr id="27651" name="Picture 4" descr="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2971" y="1269336"/>
            <a:ext cx="2408683" cy="395995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Rectangle 5"/>
          <p:cNvSpPr/>
          <p:nvPr/>
        </p:nvSpPr>
        <p:spPr>
          <a:xfrm>
            <a:off x="6454545" y="5590181"/>
            <a:ext cx="149161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象集举例 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2.4.2 </a:t>
            </a:r>
            <a:r>
              <a:rPr lang="zh-CN" altLang="en-US" dirty="0"/>
              <a:t>专门的关系运算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zh-CN" altLang="en-US" sz="2600" dirty="0"/>
              <a:t>选择又称为限制（</a:t>
            </a:r>
            <a:r>
              <a:rPr lang="en-US" altLang="zh-CN" sz="2600" dirty="0"/>
              <a:t>Restriction</a:t>
            </a:r>
            <a:r>
              <a:rPr lang="zh-CN" altLang="en-US" sz="2600" dirty="0"/>
              <a:t>）</a:t>
            </a:r>
            <a:endParaRPr lang="zh-CN" altLang="en-US" sz="2600" dirty="0"/>
          </a:p>
          <a:p>
            <a:pPr algn="just" eaLnBrk="1" hangingPunct="1"/>
            <a:r>
              <a:rPr lang="zh-CN" altLang="en-US" sz="2600" dirty="0"/>
              <a:t>选择运算符的含义</a:t>
            </a:r>
            <a:endParaRPr lang="zh-CN" altLang="en-US" sz="2600" dirty="0"/>
          </a:p>
          <a:p>
            <a:pPr lvl="1" algn="just" eaLnBrk="1" hangingPunct="1">
              <a:lnSpc>
                <a:spcPct val="110000"/>
              </a:lnSpc>
            </a:pPr>
            <a:r>
              <a:rPr lang="zh-CN" altLang="en-US" dirty="0"/>
              <a:t>在关系</a:t>
            </a:r>
            <a:r>
              <a:rPr lang="en-US" altLang="zh-CN" i="1" dirty="0"/>
              <a:t>R</a:t>
            </a:r>
            <a:r>
              <a:rPr lang="zh-CN" altLang="en-US" dirty="0"/>
              <a:t>中选择满足给定条件的诸元组</a:t>
            </a:r>
            <a:endParaRPr lang="zh-CN" altLang="en-US" dirty="0"/>
          </a:p>
          <a:p>
            <a:pPr lvl="1" algn="just" eaLnBrk="1" hangingPunct="1">
              <a:lnSpc>
                <a:spcPct val="110000"/>
              </a:lnSpc>
              <a:buNone/>
            </a:pPr>
            <a:r>
              <a:rPr lang="zh-CN" altLang="en-US" dirty="0"/>
              <a:t>         </a:t>
            </a:r>
            <a:r>
              <a:rPr lang="en-US" altLang="zh-CN" dirty="0"/>
              <a:t>σ</a:t>
            </a:r>
            <a:r>
              <a:rPr lang="en-US" altLang="zh-CN" baseline="-30000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R</a:t>
            </a:r>
            <a:r>
              <a:rPr lang="en-US" altLang="zh-CN" dirty="0"/>
              <a:t>) = {</a:t>
            </a:r>
            <a:r>
              <a:rPr lang="en-US" altLang="zh-CN" i="1" dirty="0"/>
              <a:t>t</a:t>
            </a:r>
            <a:r>
              <a:rPr lang="en-US" altLang="zh-CN" dirty="0"/>
              <a:t>|</a:t>
            </a:r>
            <a:r>
              <a:rPr lang="en-US" altLang="zh-CN" i="1" dirty="0"/>
              <a:t>t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R</a:t>
            </a:r>
            <a:r>
              <a:rPr lang="en-US" altLang="zh-CN" dirty="0"/>
              <a:t>∧</a:t>
            </a:r>
            <a:r>
              <a:rPr lang="en-US" altLang="zh-CN" i="1" dirty="0"/>
              <a:t>F</a:t>
            </a:r>
            <a:r>
              <a:rPr lang="en-US" altLang="zh-CN" dirty="0"/>
              <a:t>(</a:t>
            </a:r>
            <a:r>
              <a:rPr lang="en-US" altLang="zh-CN" i="1" dirty="0"/>
              <a:t>t</a:t>
            </a:r>
            <a:r>
              <a:rPr lang="en-US" altLang="zh-CN" dirty="0"/>
              <a:t>)= '</a:t>
            </a:r>
            <a:r>
              <a:rPr lang="zh-CN" altLang="en-US" dirty="0"/>
              <a:t>真</a:t>
            </a:r>
            <a:r>
              <a:rPr lang="en-US" altLang="zh-CN" dirty="0"/>
              <a:t>'}</a:t>
            </a:r>
            <a:endParaRPr lang="en-US" altLang="zh-CN" dirty="0"/>
          </a:p>
          <a:p>
            <a:pPr lvl="1" algn="just" eaLnBrk="1" hangingPunct="1">
              <a:lnSpc>
                <a:spcPct val="110000"/>
              </a:lnSpc>
            </a:pPr>
            <a:r>
              <a:rPr lang="en-US" altLang="zh-CN" dirty="0"/>
              <a:t>F</a:t>
            </a:r>
            <a:r>
              <a:rPr lang="zh-CN" altLang="en-US" dirty="0"/>
              <a:t>：选择条件，是一个逻辑表达式，取值为“真”或“假”</a:t>
            </a:r>
            <a:endParaRPr lang="en-US" altLang="zh-CN" dirty="0"/>
          </a:p>
          <a:p>
            <a:pPr lvl="2" algn="just" eaLnBrk="1" hangingPunct="1">
              <a:lnSpc>
                <a:spcPct val="11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基本形式为：</a:t>
            </a:r>
            <a:r>
              <a:rPr lang="en-US" altLang="zh-CN" sz="2200" i="1" dirty="0"/>
              <a:t>X</a:t>
            </a:r>
            <a:r>
              <a:rPr lang="en-US" altLang="zh-CN" sz="2200" baseline="-25000" dirty="0"/>
              <a:t>1</a:t>
            </a:r>
            <a:r>
              <a:rPr lang="en-US" altLang="zh-CN" sz="2200" dirty="0"/>
              <a:t>θ</a:t>
            </a:r>
            <a:r>
              <a:rPr lang="en-US" altLang="zh-CN" sz="2200" i="1" dirty="0"/>
              <a:t>Y</a:t>
            </a:r>
            <a:r>
              <a:rPr lang="en-US" altLang="zh-CN" sz="2200" baseline="-25000" dirty="0"/>
              <a:t>1</a:t>
            </a:r>
            <a:endParaRPr lang="en-US" altLang="zh-CN" sz="2200" baseline="-25000" dirty="0"/>
          </a:p>
          <a:p>
            <a:pPr lvl="2" algn="just" eaLnBrk="1" hangingPunct="1">
              <a:lnSpc>
                <a:spcPct val="11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zh-CN" sz="2200" dirty="0"/>
              <a:t>θ表示比较运算符，它可以是＞，≥，＜，≤，＝或</a:t>
            </a:r>
            <a:r>
              <a:rPr lang="en-US" altLang="zh-CN" sz="2200" dirty="0"/>
              <a:t>&lt;&gt;</a:t>
            </a:r>
            <a:endParaRPr lang="en-US" altLang="zh-CN" sz="2200" dirty="0"/>
          </a:p>
          <a:p>
            <a:pPr lvl="1" algn="just" eaLnBrk="1" hangingPunct="1">
              <a:lnSpc>
                <a:spcPct val="110000"/>
              </a:lnSpc>
              <a:buClrTx/>
              <a:buSzTx/>
              <a:buChar char="–"/>
            </a:pPr>
            <a:endParaRPr lang="zh-CN" altLang="en-US" sz="2000" dirty="0">
              <a:sym typeface="+mn-ea"/>
            </a:endParaRPr>
          </a:p>
          <a:p>
            <a:pPr lvl="1" algn="just" eaLnBrk="1" hangingPunct="1">
              <a:lnSpc>
                <a:spcPct val="110000"/>
              </a:lnSpc>
              <a:buClrTx/>
              <a:buSzTx/>
              <a:buChar char="–"/>
            </a:pPr>
            <a:r>
              <a:rPr lang="en-US" altLang="zh-CN" sz="2000" dirty="0">
                <a:sym typeface="+mn-ea"/>
              </a:rPr>
              <a:t>(</a:t>
            </a:r>
            <a:r>
              <a:rPr lang="zh-CN" altLang="en-US" sz="2000" dirty="0">
                <a:sym typeface="+mn-ea"/>
              </a:rPr>
              <a:t>例）σ</a:t>
            </a:r>
            <a:r>
              <a:rPr lang="zh-CN" altLang="en-US" sz="2000" baseline="-25000" dirty="0">
                <a:sym typeface="+mn-ea"/>
              </a:rPr>
              <a:t>学号=1</a:t>
            </a:r>
            <a:r>
              <a:rPr lang="zh-CN" altLang="en-US" sz="2000" dirty="0">
                <a:sym typeface="+mn-ea"/>
              </a:rPr>
              <a:t>(R) ，表示在关系R中查找学号为1的学生。</a:t>
            </a:r>
            <a:endParaRPr lang="zh-CN" altLang="en-US" sz="2000" dirty="0"/>
          </a:p>
          <a:p>
            <a:pPr lvl="2" algn="just" eaLnBrk="1" hangingPunct="1">
              <a:lnSpc>
                <a:spcPct val="110000"/>
              </a:lnSpc>
              <a:buSzPct val="87000"/>
              <a:buFont typeface="Wingdings" panose="05000000000000000000" pitchFamily="2" charset="2"/>
              <a:buChar char="l"/>
            </a:pPr>
            <a:endParaRPr lang="zh-CN" altLang="en-US" sz="2400" b="1" dirty="0"/>
          </a:p>
        </p:txBody>
      </p:sp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sz="3600" dirty="0"/>
              <a:t>1. </a:t>
            </a:r>
            <a:r>
              <a:rPr lang="zh-CN" altLang="en-US" sz="3600" dirty="0"/>
              <a:t>选择（</a:t>
            </a:r>
            <a:r>
              <a:rPr lang="en-US" altLang="zh-CN" sz="3600" dirty="0"/>
              <a:t>Selection</a:t>
            </a:r>
            <a:r>
              <a:rPr lang="zh-CN" altLang="en-US" sz="3600" dirty="0"/>
              <a:t>） </a:t>
            </a:r>
            <a:endParaRPr lang="zh-CN" altLang="en-US" sz="3600" dirty="0"/>
          </a:p>
        </p:txBody>
      </p:sp>
      <p:graphicFrame>
        <p:nvGraphicFramePr>
          <p:cNvPr id="-2147482614" name="对象 -2147482615"/>
          <p:cNvGraphicFramePr>
            <a:graphicFrameLocks noChangeAspect="1"/>
          </p:cNvGraphicFramePr>
          <p:nvPr/>
        </p:nvGraphicFramePr>
        <p:xfrm>
          <a:off x="3070860" y="5085715"/>
          <a:ext cx="4752340" cy="9791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826500" imgH="1371600" progId="Visio.Drawing.11">
                  <p:embed/>
                </p:oleObj>
              </mc:Choice>
              <mc:Fallback>
                <p:oleObj name="" r:id="rId1" imgW="8826500" imgH="13716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 r="24610"/>
                      <a:stretch>
                        <a:fillRect/>
                      </a:stretch>
                    </p:blipFill>
                    <p:spPr>
                      <a:xfrm>
                        <a:off x="3070860" y="5085715"/>
                        <a:ext cx="4752340" cy="9791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150977" y="177338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368671" y="177338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455833" y="188979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关系模型的基本概念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150977" y="245772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368671" y="245772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455833" y="257413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关系模型的基本概念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163679" y="314206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381373" y="314206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468536" y="3258477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关系模式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任意多边形 18"/>
          <p:cNvSpPr/>
          <p:nvPr>
            <p:custDataLst>
              <p:tags r:id="rId10"/>
            </p:custDataLst>
          </p:nvPr>
        </p:nvSpPr>
        <p:spPr>
          <a:xfrm>
            <a:off x="4150977" y="382640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90" name="椭圆 19"/>
          <p:cNvSpPr/>
          <p:nvPr>
            <p:custDataLst>
              <p:tags r:id="rId11"/>
            </p:custDataLst>
          </p:nvPr>
        </p:nvSpPr>
        <p:spPr>
          <a:xfrm>
            <a:off x="3368671" y="382640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92" name="TextBox 218"/>
          <p:cNvSpPr txBox="1"/>
          <p:nvPr>
            <p:custDataLst>
              <p:tags r:id="rId12"/>
            </p:custDataLst>
          </p:nvPr>
        </p:nvSpPr>
        <p:spPr>
          <a:xfrm>
            <a:off x="4455833" y="3942816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关系数据库及其存储结构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 dirty="0">
                <a:solidFill>
                  <a:srgbClr val="1369B2"/>
                </a:solidFill>
                <a:cs typeface="+mn-ea"/>
                <a:sym typeface="思源黑体 CN Medium" panose="020B0600000000000000" pitchFamily="34" charset="-122"/>
              </a:rPr>
              <a:t>关系数据模型的基本概念与形式化定义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lvl="1" algn="just" eaLnBrk="1" hangingPunct="1">
              <a:lnSpc>
                <a:spcPct val="120000"/>
              </a:lnSpc>
            </a:pPr>
            <a:r>
              <a:rPr lang="zh-CN" altLang="en-US" sz="2200" dirty="0"/>
              <a:t>从</a:t>
            </a:r>
            <a:r>
              <a:rPr lang="en-US" altLang="zh-CN" sz="2200" i="1" dirty="0"/>
              <a:t>R</a:t>
            </a:r>
            <a:r>
              <a:rPr lang="zh-CN" altLang="en-US" sz="2200" dirty="0"/>
              <a:t>中选择出若干属性列组成新的关系</a:t>
            </a:r>
            <a:endParaRPr lang="zh-CN" altLang="en-US" sz="2200" dirty="0"/>
          </a:p>
          <a:p>
            <a:pPr lvl="1" algn="just" eaLnBrk="1" hangingPunct="1">
              <a:lnSpc>
                <a:spcPct val="120000"/>
              </a:lnSpc>
              <a:buNone/>
            </a:pPr>
            <a:r>
              <a:rPr lang="zh-CN" altLang="en-US" dirty="0"/>
              <a:t>              </a:t>
            </a:r>
            <a:r>
              <a:rPr lang="en-US" altLang="zh-CN" dirty="0"/>
              <a:t>π</a:t>
            </a:r>
            <a:r>
              <a:rPr lang="en-US" altLang="zh-CN" i="1" baseline="-30000" dirty="0"/>
              <a:t>A</a:t>
            </a:r>
            <a:r>
              <a:rPr lang="en-US" altLang="zh-CN" dirty="0"/>
              <a:t>(</a:t>
            </a:r>
            <a:r>
              <a:rPr lang="en-US" altLang="zh-CN" i="1" dirty="0"/>
              <a:t>R</a:t>
            </a:r>
            <a:r>
              <a:rPr lang="en-US" altLang="zh-CN" dirty="0"/>
              <a:t>) = { </a:t>
            </a:r>
            <a:r>
              <a:rPr lang="en-US" altLang="zh-CN" i="1" dirty="0"/>
              <a:t>t</a:t>
            </a:r>
            <a:r>
              <a:rPr lang="en-US" altLang="zh-CN" dirty="0"/>
              <a:t>[</a:t>
            </a:r>
            <a:r>
              <a:rPr lang="en-US" altLang="zh-CN" i="1" dirty="0"/>
              <a:t>A</a:t>
            </a:r>
            <a:r>
              <a:rPr lang="en-US" altLang="zh-CN" dirty="0"/>
              <a:t>] | </a:t>
            </a:r>
            <a:r>
              <a:rPr lang="en-US" altLang="zh-CN" i="1" dirty="0"/>
              <a:t>t </a:t>
            </a:r>
            <a:r>
              <a:rPr lang="en-US" altLang="zh-CN" dirty="0">
                <a:sym typeface="Symbol" panose="05050102010706020507" pitchFamily="18" charset="2"/>
              </a:rPr>
              <a:t></a:t>
            </a:r>
            <a:r>
              <a:rPr lang="en-US" altLang="zh-CN" i="1" dirty="0"/>
              <a:t>R</a:t>
            </a:r>
            <a:r>
              <a:rPr lang="en-US" altLang="zh-CN" dirty="0"/>
              <a:t> }</a:t>
            </a:r>
            <a:endParaRPr lang="en-US" altLang="zh-CN" dirty="0"/>
          </a:p>
          <a:p>
            <a:pPr marL="1162050" lvl="2" algn="just" eaLnBrk="1" hangingPunct="1">
              <a:lnSpc>
                <a:spcPct val="120000"/>
              </a:lnSpc>
              <a:buFontTx/>
              <a:buNone/>
            </a:pPr>
            <a:r>
              <a:rPr lang="en-US" altLang="zh-CN" sz="2400" i="1" dirty="0"/>
              <a:t>		A</a:t>
            </a:r>
            <a:r>
              <a:rPr lang="zh-CN" altLang="en-US" sz="2400" i="1" dirty="0"/>
              <a:t>：</a:t>
            </a:r>
            <a:r>
              <a:rPr lang="en-US" altLang="zh-CN" sz="2400" i="1" dirty="0"/>
              <a:t>R</a:t>
            </a:r>
            <a:r>
              <a:rPr lang="zh-CN" altLang="en-US" sz="2400" dirty="0"/>
              <a:t>中的属性列 </a:t>
            </a:r>
            <a:endParaRPr lang="zh-CN" altLang="en-US" sz="2400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sz="2200" dirty="0"/>
              <a:t>投影操作主要是从列的角度进行运算</a:t>
            </a:r>
            <a:endParaRPr lang="zh-CN" altLang="en-US" sz="2200" dirty="0"/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/>
              <a:t>投影之后不仅取消了原关系中的某些列，而且还可能取消某些元组（避免重复行）</a:t>
            </a:r>
            <a:endParaRPr lang="zh-CN" altLang="en-US" dirty="0"/>
          </a:p>
          <a:p>
            <a:pPr lvl="1" algn="just" eaLnBrk="1" hangingPunct="1">
              <a:lnSpc>
                <a:spcPct val="110000"/>
              </a:lnSpc>
              <a:buClrTx/>
              <a:buSzTx/>
              <a:buChar char="–"/>
            </a:pPr>
            <a:endParaRPr lang="en-US" altLang="zh-CN" dirty="0">
              <a:sym typeface="+mn-ea"/>
            </a:endParaRPr>
          </a:p>
          <a:p>
            <a:pPr lvl="1" algn="just" eaLnBrk="1" hangingPunct="1">
              <a:lnSpc>
                <a:spcPct val="110000"/>
              </a:lnSpc>
              <a:buClrTx/>
              <a:buSzTx/>
              <a:buChar char="–"/>
            </a:pPr>
            <a:r>
              <a:rPr lang="en-US" altLang="zh-CN" dirty="0">
                <a:sym typeface="+mn-ea"/>
              </a:rPr>
              <a:t>(</a:t>
            </a:r>
            <a:r>
              <a:rPr lang="zh-CN" altLang="en-US" dirty="0">
                <a:sym typeface="+mn-ea"/>
              </a:rPr>
              <a:t>例）</a:t>
            </a:r>
            <a:r>
              <a:rPr lang="en-US" altLang="zh-CN">
                <a:sym typeface="+mn-ea"/>
              </a:rPr>
              <a:t>π</a:t>
            </a:r>
            <a:r>
              <a:rPr lang="zh-CN" altLang="en-US" baseline="-25000">
                <a:sym typeface="+mn-ea"/>
              </a:rPr>
              <a:t>学号，学生姓名</a:t>
            </a:r>
            <a:r>
              <a:rPr lang="en-US" altLang="zh-CN">
                <a:sym typeface="+mn-ea"/>
              </a:rPr>
              <a:t>(R)</a:t>
            </a:r>
            <a:r>
              <a:rPr lang="zh-CN" altLang="en-US">
                <a:sym typeface="+mn-ea"/>
              </a:rPr>
              <a:t>，表示在关系</a:t>
            </a:r>
            <a:r>
              <a:rPr lang="en-US" altLang="zh-CN">
                <a:sym typeface="+mn-ea"/>
              </a:rPr>
              <a:t>R</a:t>
            </a:r>
            <a:r>
              <a:rPr lang="zh-CN" altLang="en-US">
                <a:sym typeface="+mn-ea"/>
              </a:rPr>
              <a:t>中查找学号和学生姓名。</a:t>
            </a:r>
            <a:endParaRPr lang="zh-CN" altLang="en-US" dirty="0"/>
          </a:p>
          <a:p>
            <a:pPr lvl="2" algn="just" eaLnBrk="1" hangingPunct="1">
              <a:lnSpc>
                <a:spcPct val="110000"/>
              </a:lnSpc>
              <a:buSzPct val="87000"/>
              <a:buFont typeface="Wingdings" panose="05000000000000000000" pitchFamily="2" charset="2"/>
              <a:buChar char="l"/>
            </a:pPr>
            <a:endParaRPr lang="zh-CN" altLang="en-US" b="1" dirty="0"/>
          </a:p>
          <a:p>
            <a:pPr lvl="1" algn="just" eaLnBrk="1" hangingPunct="1">
              <a:lnSpc>
                <a:spcPct val="120000"/>
              </a:lnSpc>
            </a:pPr>
            <a:endParaRPr lang="zh-CN" altLang="en-US" dirty="0"/>
          </a:p>
          <a:p>
            <a:pPr eaLnBrk="1" hangingPunct="1">
              <a:lnSpc>
                <a:spcPct val="90000"/>
              </a:lnSpc>
            </a:pPr>
            <a:endParaRPr lang="en-US" altLang="zh-CN" dirty="0"/>
          </a:p>
        </p:txBody>
      </p:sp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sz="3600" dirty="0"/>
              <a:t>2. </a:t>
            </a:r>
            <a:r>
              <a:rPr lang="zh-CN" altLang="en-US" sz="3600" dirty="0"/>
              <a:t>投影（</a:t>
            </a:r>
            <a:r>
              <a:rPr lang="en-US" altLang="zh-CN" sz="3600" dirty="0"/>
              <a:t>Projection</a:t>
            </a:r>
            <a:r>
              <a:rPr lang="zh-CN" altLang="en-US" sz="3600" dirty="0"/>
              <a:t>） </a:t>
            </a:r>
            <a:endParaRPr lang="zh-CN" altLang="en-US" sz="3600" dirty="0"/>
          </a:p>
        </p:txBody>
      </p:sp>
      <p:graphicFrame>
        <p:nvGraphicFramePr>
          <p:cNvPr id="2" name="对象 -2147482615"/>
          <p:cNvGraphicFramePr>
            <a:graphicFrameLocks noChangeAspect="1"/>
          </p:cNvGraphicFramePr>
          <p:nvPr/>
        </p:nvGraphicFramePr>
        <p:xfrm>
          <a:off x="1271270" y="4581525"/>
          <a:ext cx="9986010" cy="1551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826500" imgH="1371600" progId="Visio.Drawing.11">
                  <p:embed/>
                </p:oleObj>
              </mc:Choice>
              <mc:Fallback>
                <p:oleObj name="" r:id="rId1" imgW="8826500" imgH="13716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71270" y="4581525"/>
                        <a:ext cx="9986010" cy="15513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/>
        <p:txBody>
          <a:bodyPr/>
          <a:p>
            <a:r>
              <a:rPr lang="zh-CN" altLang="en-US"/>
              <a:t>连接也称为</a:t>
            </a:r>
            <a:r>
              <a:rPr lang="en-US" altLang="zh-CN"/>
              <a:t>θ</a:t>
            </a:r>
            <a:r>
              <a:rPr lang="zh-CN" altLang="en-US"/>
              <a:t>连接。它是从两个关系的笛卡儿积中选取属性间满足一定条件的元组。记作</a:t>
            </a:r>
            <a:endParaRPr lang="zh-CN" altLang="en-US"/>
          </a:p>
          <a:p>
            <a:r>
              <a:rPr lang="en-US" altLang="zh-CN"/>
              <a:t>R</a:t>
            </a:r>
            <a:r>
              <a:rPr lang="en-US" altLang="en-US"/>
              <a:t>⨝</a:t>
            </a:r>
            <a:r>
              <a:rPr lang="en-US" altLang="zh-CN"/>
              <a:t>S=σ</a:t>
            </a:r>
            <a:r>
              <a:rPr lang="en-US" altLang="zh-CN" baseline="-25000"/>
              <a:t>R[A]θS[B]</a:t>
            </a:r>
            <a:r>
              <a:rPr lang="en-US" altLang="zh-CN"/>
              <a:t>(R</a:t>
            </a:r>
            <a:r>
              <a:rPr lang="en-US" altLang="en-US"/>
              <a:t>×</a:t>
            </a:r>
            <a:r>
              <a:rPr lang="en-US" altLang="zh-CN"/>
              <a:t>S)</a:t>
            </a:r>
            <a:endParaRPr lang="en-US" altLang="zh-CN"/>
          </a:p>
          <a:p>
            <a:endParaRPr lang="en-US" altLang="zh-CN"/>
          </a:p>
          <a:p>
            <a:pPr lvl="1"/>
            <a:r>
              <a:rPr lang="zh-CN" altLang="en-US"/>
              <a:t>其中，</a:t>
            </a:r>
            <a:r>
              <a:rPr lang="en-US" altLang="zh-CN"/>
              <a:t>A</a:t>
            </a:r>
            <a:r>
              <a:rPr lang="zh-CN" altLang="en-US"/>
              <a:t>和</a:t>
            </a:r>
            <a:r>
              <a:rPr lang="en-US" altLang="zh-CN"/>
              <a:t>B</a:t>
            </a:r>
            <a:r>
              <a:rPr lang="zh-CN" altLang="en-US"/>
              <a:t>分别为</a:t>
            </a:r>
            <a:r>
              <a:rPr lang="en-US" altLang="zh-CN"/>
              <a:t>R</a:t>
            </a:r>
            <a:r>
              <a:rPr lang="zh-CN" altLang="en-US"/>
              <a:t>和</a:t>
            </a:r>
            <a:r>
              <a:rPr lang="en-US" altLang="zh-CN"/>
              <a:t>S</a:t>
            </a:r>
            <a:r>
              <a:rPr lang="zh-CN" altLang="en-US"/>
              <a:t>上列数相等且可比的属性组，</a:t>
            </a:r>
            <a:r>
              <a:rPr lang="en-US" altLang="zh-CN"/>
              <a:t>θ</a:t>
            </a:r>
            <a:r>
              <a:rPr lang="zh-CN" altLang="en-US"/>
              <a:t>是比较运算符。连接运算从</a:t>
            </a:r>
            <a:r>
              <a:rPr lang="en-US" altLang="zh-CN"/>
              <a:t>R</a:t>
            </a:r>
            <a:r>
              <a:rPr lang="zh-CN" altLang="en-US"/>
              <a:t>和</a:t>
            </a:r>
            <a:r>
              <a:rPr lang="en-US" altLang="zh-CN"/>
              <a:t>S</a:t>
            </a:r>
            <a:r>
              <a:rPr lang="zh-CN" altLang="en-US"/>
              <a:t>的笛卡儿积</a:t>
            </a:r>
            <a:r>
              <a:rPr lang="en-US" altLang="zh-CN"/>
              <a:t>R</a:t>
            </a:r>
            <a:r>
              <a:rPr lang="en-US" altLang="en-US"/>
              <a:t>×</a:t>
            </a:r>
            <a:r>
              <a:rPr lang="en-US" altLang="zh-CN"/>
              <a:t>S</a:t>
            </a:r>
            <a:r>
              <a:rPr lang="zh-CN" altLang="en-US"/>
              <a:t>中选取</a:t>
            </a:r>
            <a:r>
              <a:rPr lang="en-US" altLang="zh-CN"/>
              <a:t>R</a:t>
            </a:r>
            <a:r>
              <a:rPr lang="zh-CN" altLang="en-US"/>
              <a:t>关系在</a:t>
            </a:r>
            <a:r>
              <a:rPr lang="en-US" altLang="zh-CN"/>
              <a:t>A</a:t>
            </a:r>
            <a:r>
              <a:rPr lang="zh-CN" altLang="en-US"/>
              <a:t>属性组上的值与</a:t>
            </a:r>
            <a:r>
              <a:rPr lang="en-US" altLang="zh-CN"/>
              <a:t>S</a:t>
            </a:r>
            <a:r>
              <a:rPr lang="zh-CN" altLang="en-US"/>
              <a:t>关系在</a:t>
            </a:r>
            <a:r>
              <a:rPr lang="en-US" altLang="zh-CN"/>
              <a:t>B</a:t>
            </a:r>
            <a:r>
              <a:rPr lang="zh-CN" altLang="en-US"/>
              <a:t>属性组上的值满足比较关系</a:t>
            </a:r>
            <a:r>
              <a:rPr lang="en-US" altLang="zh-CN"/>
              <a:t>θ</a:t>
            </a:r>
            <a:r>
              <a:rPr lang="zh-CN" altLang="en-US"/>
              <a:t>的元组。</a:t>
            </a:r>
            <a:endParaRPr lang="zh-CN" altLang="en-US"/>
          </a:p>
          <a:p>
            <a:pPr marL="609600" lvl="1" indent="0">
              <a:buNone/>
            </a:pPr>
            <a:endParaRPr lang="zh-CN" altLang="en-US"/>
          </a:p>
          <a:p>
            <a:pPr marL="457200" lvl="1" indent="-457200" algn="l">
              <a:buClrTx/>
              <a:buSzTx/>
              <a:buChar char="•"/>
            </a:pPr>
            <a:r>
              <a:rPr lang="zh-CN" altLang="en-US" sz="2400" b="1"/>
              <a:t>连接运算中有两种最为重要也最为常用的连接，一种是等值连接(equi join)，另一种是自然连接(natural  join)。</a:t>
            </a:r>
            <a:endParaRPr lang="zh-CN" altLang="en-US" sz="2400" b="1"/>
          </a:p>
          <a:p>
            <a:pPr lvl="1"/>
            <a:r>
              <a:rPr lang="en-US" altLang="zh-CN"/>
              <a:t>θ</a:t>
            </a:r>
            <a:r>
              <a:rPr lang="zh-CN" altLang="en-US"/>
              <a:t>为</a:t>
            </a:r>
            <a:r>
              <a:rPr lang="en-US" altLang="zh-CN"/>
              <a:t>“=”</a:t>
            </a:r>
            <a:r>
              <a:rPr lang="zh-CN" altLang="en-US"/>
              <a:t>的连接运算称为等值连接。它是从关系</a:t>
            </a:r>
            <a:r>
              <a:rPr lang="en-US" altLang="zh-CN"/>
              <a:t>R</a:t>
            </a:r>
            <a:r>
              <a:rPr lang="zh-CN" altLang="en-US"/>
              <a:t>与</a:t>
            </a:r>
            <a:r>
              <a:rPr lang="en-US" altLang="zh-CN"/>
              <a:t>S</a:t>
            </a:r>
            <a:r>
              <a:rPr lang="zh-CN" altLang="en-US"/>
              <a:t>的广义笛卡儿积中选取</a:t>
            </a:r>
            <a:r>
              <a:rPr lang="en-US" altLang="zh-CN"/>
              <a:t>A</a:t>
            </a:r>
            <a:r>
              <a:rPr lang="zh-CN" altLang="en-US"/>
              <a:t>、</a:t>
            </a:r>
            <a:r>
              <a:rPr lang="en-US" altLang="zh-CN"/>
              <a:t>B</a:t>
            </a:r>
            <a:r>
              <a:rPr lang="zh-CN" altLang="en-US"/>
              <a:t>属性值相等的那些元组。</a:t>
            </a:r>
            <a:endParaRPr lang="zh-CN" altLang="en-US"/>
          </a:p>
          <a:p>
            <a:pPr lvl="1"/>
            <a:r>
              <a:rPr lang="zh-CN" altLang="en-US"/>
              <a:t>自然连接是一种特殊的等值连接。它要求两个关系中进行比较的分量必须是同名的属性组，并且在结果中把重复的属性列去掉。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3. </a:t>
            </a:r>
            <a:r>
              <a:rPr lang="zh-CN" altLang="en-US">
                <a:sym typeface="+mn-ea"/>
              </a:rPr>
              <a:t>连接（</a:t>
            </a:r>
            <a:r>
              <a:rPr>
                <a:sym typeface="+mn-ea"/>
              </a:rPr>
              <a:t>Join</a:t>
            </a:r>
            <a:r>
              <a:rPr lang="zh-CN" altLang="en-US">
                <a:sym typeface="+mn-ea"/>
              </a:rPr>
              <a:t>）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/>
        <p:txBody>
          <a:bodyPr/>
          <a:p>
            <a:r>
              <a:rPr lang="zh-CN" altLang="en-US"/>
              <a:t>一般的连接操作是从行的角度进行运算，但自然连接还需要取消重复列，所以是同时从行和列的角度进行运算。等值连接与自然连接如图所示。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>
                <a:sym typeface="+mn-ea"/>
              </a:rPr>
              <a:t>3. </a:t>
            </a:r>
            <a:r>
              <a:rPr lang="zh-CN" altLang="en-US">
                <a:sym typeface="+mn-ea"/>
              </a:rPr>
              <a:t>连接（</a:t>
            </a:r>
            <a:r>
              <a:rPr>
                <a:sym typeface="+mn-ea"/>
              </a:rPr>
              <a:t>Join</a:t>
            </a:r>
            <a:r>
              <a:rPr lang="zh-CN" altLang="en-US">
                <a:sym typeface="+mn-ea"/>
              </a:rPr>
              <a:t>）</a:t>
            </a:r>
            <a:endParaRPr lang="zh-CN" altLang="en-US"/>
          </a:p>
        </p:txBody>
      </p:sp>
      <p:graphicFrame>
        <p:nvGraphicFramePr>
          <p:cNvPr id="-2147482613" name="对象 -2147482614"/>
          <p:cNvGraphicFramePr>
            <a:graphicFrameLocks noChangeAspect="1"/>
          </p:cNvGraphicFramePr>
          <p:nvPr/>
        </p:nvGraphicFramePr>
        <p:xfrm>
          <a:off x="2350770" y="2243455"/>
          <a:ext cx="7341870" cy="364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369300" imgH="4165600" progId="Visio.Drawing.11">
                  <p:embed/>
                </p:oleObj>
              </mc:Choice>
              <mc:Fallback>
                <p:oleObj name="" r:id="rId1" imgW="8369300" imgH="41656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50770" y="2243455"/>
                        <a:ext cx="7341870" cy="36474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1" name="Rectangle 3"/>
          <p:cNvSpPr>
            <a:spLocks noGrp="1" noChangeArrowheads="1"/>
          </p:cNvSpPr>
          <p:nvPr>
            <p:ph idx="4294967295"/>
          </p:nvPr>
        </p:nvSpPr>
        <p:spPr/>
        <p:txBody>
          <a:bodyPr vert="horz" wrap="square" lIns="91456" tIns="45728" rIns="91456" bIns="45728" numCol="1" anchor="t" anchorCtr="0" compatLnSpc="1">
            <a:normAutofit lnSpcReduction="10000"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给定关系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(X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Y)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(Y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Z)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，其中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en-US" altLang="zh-CN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为属性组。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2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中的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与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中的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可以有不同的属性名，但必须出自相同的域集。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2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与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的除运算得到一个新的关系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P(X)</a:t>
            </a:r>
            <a:r>
              <a:rPr kumimoji="0" lang="zh-CN" alt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是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中满足下列条件的元组在 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属性列上的投影：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2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元组在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上分量值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x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的象集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altLang="zh-CN" sz="2400" b="1" i="1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包含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在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cs"/>
              </a:rPr>
              <a:t>上投影的集合，记作：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Unicode MS" pitchFamily="34" charset="-122"/>
              <a:ea typeface="+mn-ea"/>
              <a:cs typeface="+mn-cs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ea"/>
              </a:rPr>
              <a:t>       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÷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S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={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t</a:t>
            </a:r>
            <a:r>
              <a:rPr kumimoji="0" lang="en-US" altLang="zh-CN" sz="2400" b="1" i="0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[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]|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t</a:t>
            </a:r>
            <a:r>
              <a:rPr kumimoji="0" lang="en-US" altLang="zh-CN" sz="2400" b="1" i="0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Symbol" panose="05050102010706020507" pitchFamily="18" charset="2"/>
              </a:rPr>
              <a:t>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en-US" altLang="zh-CN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∧π</a:t>
            </a:r>
            <a:r>
              <a:rPr kumimoji="0" lang="en-US" altLang="zh-CN" sz="2400" b="1" i="0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Y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(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S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)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Symbol" panose="05050102010706020507" pitchFamily="18" charset="2"/>
              </a:rPr>
              <a:t>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Y</a:t>
            </a:r>
            <a:r>
              <a:rPr kumimoji="0" lang="en-US" altLang="zh-CN" sz="2400" b="1" i="1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}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ea"/>
              </a:rPr>
              <a:t>       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Y</a:t>
            </a:r>
            <a:r>
              <a:rPr kumimoji="0" lang="en-US" altLang="zh-CN" sz="2400" b="1" i="1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：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ea"/>
              </a:rPr>
              <a:t>在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2"/>
                <a:ea typeface="+mn-ea"/>
                <a:cs typeface="+mn-ea"/>
              </a:rPr>
              <a:t>中的象集，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 = </a:t>
            </a:r>
            <a:r>
              <a:rPr kumimoji="0" lang="en-US" altLang="zh-CN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t</a:t>
            </a:r>
            <a:r>
              <a:rPr kumimoji="0" lang="en-US" altLang="zh-CN" sz="2400" b="1" i="0" u="none" strike="noStrike" kern="0" cap="none" spc="0" normalizeH="0" baseline="-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r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[</a:t>
            </a:r>
            <a:r>
              <a:rPr kumimoji="0" lang="en-US" altLang="zh-CN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X</a:t>
            </a: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ea"/>
              </a:rPr>
              <a:t>]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defRPr/>
            </a:pPr>
            <a:endParaRPr kumimoji="0" lang="en-US" altLang="zh-CN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4. </a:t>
            </a:r>
            <a:r>
              <a:rPr lang="zh-CN" altLang="en-US" dirty="0"/>
              <a:t>除运算（</a:t>
            </a:r>
            <a:r>
              <a:rPr lang="en-US" altLang="zh-CN" dirty="0"/>
              <a:t>Division</a:t>
            </a:r>
            <a:r>
              <a:rPr lang="zh-CN" altLang="en-US" dirty="0"/>
              <a:t>）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56" tIns="45728" rIns="91456" bIns="45728" anchor="t" anchorCtr="0"/>
          <a:p>
            <a:pPr algn="just" eaLnBrk="1" hangingPunct="1"/>
            <a:r>
              <a:rPr lang="zh-CN" altLang="en-US" dirty="0"/>
              <a:t>除操作是同时从行和列角度进行运算</a:t>
            </a:r>
            <a:endParaRPr lang="zh-CN" altLang="en-US" dirty="0"/>
          </a:p>
          <a:p>
            <a:pPr algn="just" eaLnBrk="1" hangingPunct="1">
              <a:buNone/>
            </a:pPr>
            <a:r>
              <a:rPr lang="zh-CN" altLang="en-US" dirty="0"/>
              <a:t> </a:t>
            </a:r>
            <a:endParaRPr lang="zh-CN" altLang="en-US" dirty="0"/>
          </a:p>
          <a:p>
            <a:pPr algn="just" eaLnBrk="1" hangingPunct="1"/>
            <a:endParaRPr lang="zh-CN" altLang="en-US" dirty="0"/>
          </a:p>
          <a:p>
            <a:pPr algn="just" eaLnBrk="1" hangingPunct="1"/>
            <a:endParaRPr lang="zh-CN" altLang="en-US" dirty="0"/>
          </a:p>
          <a:p>
            <a:pPr algn="just" eaLnBrk="1" hangingPunct="1"/>
            <a:endParaRPr lang="zh-CN" altLang="en-US" dirty="0"/>
          </a:p>
          <a:p>
            <a:pPr lvl="2" algn="just" eaLnBrk="1" hangingPunct="1"/>
            <a:endParaRPr lang="zh-CN" altLang="en-US" dirty="0"/>
          </a:p>
          <a:p>
            <a:pPr eaLnBrk="1" hangingPunct="1"/>
            <a:endParaRPr lang="en-US" altLang="zh-CN" dirty="0"/>
          </a:p>
        </p:txBody>
      </p:sp>
      <p:grpSp>
        <p:nvGrpSpPr>
          <p:cNvPr id="53251" name="Group 43"/>
          <p:cNvGrpSpPr/>
          <p:nvPr/>
        </p:nvGrpSpPr>
        <p:grpSpPr>
          <a:xfrm>
            <a:off x="4223039" y="2492837"/>
            <a:ext cx="3810706" cy="2213385"/>
            <a:chOff x="1728" y="1536"/>
            <a:chExt cx="2400" cy="1394"/>
          </a:xfrm>
        </p:grpSpPr>
        <p:grpSp>
          <p:nvGrpSpPr>
            <p:cNvPr id="53252" name="Group 20"/>
            <p:cNvGrpSpPr/>
            <p:nvPr/>
          </p:nvGrpSpPr>
          <p:grpSpPr>
            <a:xfrm>
              <a:off x="2064" y="1632"/>
              <a:ext cx="912" cy="768"/>
              <a:chOff x="1536" y="1632"/>
              <a:chExt cx="912" cy="768"/>
            </a:xfrm>
          </p:grpSpPr>
          <p:sp>
            <p:nvSpPr>
              <p:cNvPr id="53253" name="Rectangle 21"/>
              <p:cNvSpPr/>
              <p:nvPr/>
            </p:nvSpPr>
            <p:spPr>
              <a:xfrm>
                <a:off x="1536" y="1632"/>
                <a:ext cx="912" cy="96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4" name="Rectangle 22" descr="浅色下对角线"/>
              <p:cNvSpPr/>
              <p:nvPr/>
            </p:nvSpPr>
            <p:spPr>
              <a:xfrm>
                <a:off x="1536" y="1728"/>
                <a:ext cx="912" cy="96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5" name="Rectangle 23"/>
              <p:cNvSpPr/>
              <p:nvPr/>
            </p:nvSpPr>
            <p:spPr>
              <a:xfrm>
                <a:off x="1536" y="1824"/>
                <a:ext cx="912" cy="96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6" name="Rectangle 24"/>
              <p:cNvSpPr/>
              <p:nvPr/>
            </p:nvSpPr>
            <p:spPr>
              <a:xfrm>
                <a:off x="1536" y="2304"/>
                <a:ext cx="912" cy="96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7" name="Rectangle 25"/>
              <p:cNvSpPr/>
              <p:nvPr/>
            </p:nvSpPr>
            <p:spPr>
              <a:xfrm>
                <a:off x="1536" y="1920"/>
                <a:ext cx="912" cy="96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8" name="Rectangle 26" descr="浅色下对角线"/>
              <p:cNvSpPr/>
              <p:nvPr/>
            </p:nvSpPr>
            <p:spPr>
              <a:xfrm>
                <a:off x="1536" y="2016"/>
                <a:ext cx="912" cy="96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59" name="Rectangle 27"/>
              <p:cNvSpPr/>
              <p:nvPr/>
            </p:nvSpPr>
            <p:spPr>
              <a:xfrm>
                <a:off x="1536" y="2112"/>
                <a:ext cx="912" cy="96"/>
              </a:xfrm>
              <a:prstGeom prst="rect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60" name="Rectangle 28" descr="浅色下对角线"/>
              <p:cNvSpPr/>
              <p:nvPr/>
            </p:nvSpPr>
            <p:spPr>
              <a:xfrm>
                <a:off x="1536" y="2208"/>
                <a:ext cx="912" cy="96"/>
              </a:xfrm>
              <a:prstGeom prst="rect">
                <a:avLst/>
              </a:prstGeom>
              <a:pattFill prst="ltDnDiag">
                <a:fgClr>
                  <a:srgbClr val="000000"/>
                </a:fgClr>
                <a:bgClr>
                  <a:srgbClr val="FFFFFF"/>
                </a:bgClr>
              </a:pattFill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3261" name="AutoShape 29"/>
            <p:cNvSpPr/>
            <p:nvPr/>
          </p:nvSpPr>
          <p:spPr>
            <a:xfrm rot="2235391">
              <a:off x="3072" y="2304"/>
              <a:ext cx="480" cy="144"/>
            </a:xfrm>
            <a:prstGeom prst="rightArrow">
              <a:avLst>
                <a:gd name="adj1" fmla="val 50000"/>
                <a:gd name="adj2" fmla="val 83287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2" name="Rectangle 30"/>
            <p:cNvSpPr/>
            <p:nvPr/>
          </p:nvSpPr>
          <p:spPr>
            <a:xfrm>
              <a:off x="2448" y="2640"/>
              <a:ext cx="528" cy="96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3" name="Rectangle 31"/>
            <p:cNvSpPr/>
            <p:nvPr/>
          </p:nvSpPr>
          <p:spPr>
            <a:xfrm>
              <a:off x="2448" y="2832"/>
              <a:ext cx="528" cy="96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4" name="Rectangle 32"/>
            <p:cNvSpPr/>
            <p:nvPr/>
          </p:nvSpPr>
          <p:spPr>
            <a:xfrm>
              <a:off x="2448" y="2736"/>
              <a:ext cx="528" cy="96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5" name="Rectangle 33"/>
            <p:cNvSpPr/>
            <p:nvPr/>
          </p:nvSpPr>
          <p:spPr>
            <a:xfrm>
              <a:off x="2928" y="2304"/>
              <a:ext cx="576" cy="4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p>
              <a:pPr algn="ctr"/>
              <a:r>
                <a:rPr lang="en-US" altLang="zh-CN" sz="2000" dirty="0">
                  <a:latin typeface="Arial" panose="020B0604020202020204" pitchFamily="34" charset="0"/>
                  <a:ea typeface="宋体" panose="02010600030101010101" pitchFamily="2" charset="-122"/>
                </a:rPr>
                <a:t>÷</a:t>
              </a:r>
              <a:endParaRPr lang="en-US" altLang="zh-CN" sz="2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6" name="AutoShape 34"/>
            <p:cNvSpPr/>
            <p:nvPr/>
          </p:nvSpPr>
          <p:spPr>
            <a:xfrm rot="-1832436">
              <a:off x="3132" y="2684"/>
              <a:ext cx="384" cy="144"/>
            </a:xfrm>
            <a:prstGeom prst="rightArrow">
              <a:avLst>
                <a:gd name="adj1" fmla="val 50000"/>
                <a:gd name="adj2" fmla="val 66629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7" name="Rectangle 35" descr="浅色下对角线"/>
            <p:cNvSpPr/>
            <p:nvPr/>
          </p:nvSpPr>
          <p:spPr>
            <a:xfrm>
              <a:off x="3744" y="2544"/>
              <a:ext cx="384" cy="96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8" name="Rectangle 36" descr="浅色下对角线"/>
            <p:cNvSpPr/>
            <p:nvPr/>
          </p:nvSpPr>
          <p:spPr>
            <a:xfrm>
              <a:off x="3744" y="2448"/>
              <a:ext cx="384" cy="96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69" name="Rectangle 37" descr="浅色下对角线"/>
            <p:cNvSpPr/>
            <p:nvPr/>
          </p:nvSpPr>
          <p:spPr>
            <a:xfrm>
              <a:off x="2064" y="1536"/>
              <a:ext cx="912" cy="96"/>
            </a:xfrm>
            <a:prstGeom prst="rect">
              <a:avLst/>
            </a:prstGeom>
            <a:pattFill prst="ltDnDiag">
              <a:fgClr>
                <a:srgbClr val="000000"/>
              </a:fgClr>
              <a:bgClr>
                <a:srgbClr val="FFFFFF"/>
              </a:bgClr>
            </a:patt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70" name="Text Box 38"/>
            <p:cNvSpPr txBox="1"/>
            <p:nvPr/>
          </p:nvSpPr>
          <p:spPr>
            <a:xfrm>
              <a:off x="1728" y="1584"/>
              <a:ext cx="288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71" name="Text Box 39"/>
            <p:cNvSpPr txBox="1"/>
            <p:nvPr/>
          </p:nvSpPr>
          <p:spPr>
            <a:xfrm>
              <a:off x="2064" y="2640"/>
              <a:ext cx="288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S</a:t>
              </a:r>
              <a:endParaRPr lang="en-US" altLang="zh-CN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72" name="Line 40"/>
            <p:cNvSpPr/>
            <p:nvPr/>
          </p:nvSpPr>
          <p:spPr>
            <a:xfrm>
              <a:off x="2448" y="1536"/>
              <a:ext cx="0" cy="864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73" name="Line 41"/>
            <p:cNvSpPr/>
            <p:nvPr/>
          </p:nvSpPr>
          <p:spPr>
            <a:xfrm>
              <a:off x="2784" y="2640"/>
              <a:ext cx="0" cy="288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274" name="Line 42"/>
            <p:cNvSpPr/>
            <p:nvPr/>
          </p:nvSpPr>
          <p:spPr>
            <a:xfrm>
              <a:off x="2784" y="1536"/>
              <a:ext cx="0" cy="864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4. </a:t>
            </a:r>
            <a:r>
              <a:rPr lang="zh-CN" altLang="en-US" dirty="0"/>
              <a:t>除运算（</a:t>
            </a:r>
            <a:r>
              <a:rPr lang="en-US" altLang="zh-CN" dirty="0"/>
              <a:t>Division</a:t>
            </a:r>
            <a:r>
              <a:rPr lang="zh-CN" altLang="en-US" dirty="0"/>
              <a:t>）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132"/>
          <p:cNvSpPr/>
          <p:nvPr/>
        </p:nvSpPr>
        <p:spPr>
          <a:xfrm>
            <a:off x="1199086" y="1197819"/>
            <a:ext cx="8281933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342900" indent="-342900"/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[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例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]  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关系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R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R</a:t>
            </a:r>
            <a:r>
              <a:rPr lang="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÷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的结果如图所示。</a:t>
            </a:r>
            <a:endParaRPr lang="zh-CN" altLang="en-US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内容占位符 2"/>
          <p:cNvPicPr>
            <a:picLocks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1198880" y="1989455"/>
            <a:ext cx="4239895" cy="27165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15230" y="1773555"/>
            <a:ext cx="6661150" cy="45427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 eaLnBrk="1" hangingPunct="1">
              <a:lnSpc>
                <a:spcPct val="120000"/>
              </a:lnSpc>
            </a:pPr>
            <a:r>
              <a:rPr lang="zh-CN" altLang="en-US" sz="2000" dirty="0">
                <a:sym typeface="+mn-ea"/>
              </a:rPr>
              <a:t>在关系</a:t>
            </a:r>
            <a:r>
              <a:rPr lang="en-US" altLang="zh-CN" sz="2000" dirty="0">
                <a:sym typeface="+mn-ea"/>
              </a:rPr>
              <a:t>R</a:t>
            </a:r>
            <a:r>
              <a:rPr lang="zh-CN" altLang="en-US" sz="2000" dirty="0">
                <a:sym typeface="+mn-ea"/>
              </a:rPr>
              <a:t>中，</a:t>
            </a:r>
            <a:r>
              <a:rPr lang="en-US" altLang="zh-CN" sz="2000" dirty="0">
                <a:sym typeface="+mn-ea"/>
              </a:rPr>
              <a:t>A</a:t>
            </a:r>
            <a:r>
              <a:rPr lang="zh-CN" altLang="en-US" sz="2000" dirty="0">
                <a:sym typeface="+mn-ea"/>
              </a:rPr>
              <a:t>可以取四个值</a:t>
            </a:r>
            <a:r>
              <a:rPr lang="en-US" altLang="zh-CN" sz="2000" dirty="0">
                <a:sym typeface="+mn-ea"/>
              </a:rPr>
              <a:t>{a1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a2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a3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a4}</a:t>
            </a:r>
            <a:endParaRPr lang="en-US" altLang="zh-CN" sz="2000" dirty="0"/>
          </a:p>
          <a:p>
            <a:pPr lvl="1" indent="-209550" algn="just" eaLnBrk="1" hangingPunct="1">
              <a:lnSpc>
                <a:spcPct val="120000"/>
              </a:lnSpc>
              <a:buNone/>
            </a:pPr>
            <a:r>
              <a:rPr lang="en-US" altLang="zh-CN" sz="2000" i="1" dirty="0">
                <a:sym typeface="+mn-ea"/>
              </a:rPr>
              <a:t>    a</a:t>
            </a:r>
            <a:r>
              <a:rPr lang="en-US" altLang="zh-CN" sz="2000" baseline="-30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的象集为 </a:t>
            </a:r>
            <a:r>
              <a:rPr lang="en-US" altLang="zh-CN" sz="2000" dirty="0">
                <a:sym typeface="+mn-ea"/>
              </a:rPr>
              <a:t>{(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2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3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1</a:t>
            </a:r>
            <a:r>
              <a:rPr lang="en-US" altLang="zh-CN" sz="2000" dirty="0">
                <a:sym typeface="+mn-ea"/>
              </a:rPr>
              <a:t>)}</a:t>
            </a:r>
            <a:endParaRPr lang="en-US" altLang="zh-CN" sz="2000" dirty="0"/>
          </a:p>
          <a:p>
            <a:pPr lvl="1" indent="-209550" algn="just" eaLnBrk="1" hangingPunct="1">
              <a:lnSpc>
                <a:spcPct val="120000"/>
              </a:lnSpc>
              <a:buNone/>
            </a:pPr>
            <a:r>
              <a:rPr lang="en-US" altLang="zh-CN" sz="2000" i="1" dirty="0">
                <a:sym typeface="+mn-ea"/>
              </a:rPr>
              <a:t>    a</a:t>
            </a:r>
            <a:r>
              <a:rPr lang="en-US" altLang="zh-CN" sz="2000" baseline="-30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的象集为 </a:t>
            </a:r>
            <a:r>
              <a:rPr lang="en-US" altLang="zh-CN" sz="2000" dirty="0">
                <a:sym typeface="+mn-ea"/>
              </a:rPr>
              <a:t>{(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7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3</a:t>
            </a:r>
            <a:r>
              <a:rPr lang="en-US" altLang="zh-CN" sz="2000" dirty="0">
                <a:sym typeface="+mn-ea"/>
              </a:rPr>
              <a:t>)}</a:t>
            </a:r>
            <a:endParaRPr lang="en-US" altLang="zh-CN" sz="2000" dirty="0"/>
          </a:p>
          <a:p>
            <a:pPr lvl="1" indent="-209550" algn="just" eaLnBrk="1" hangingPunct="1">
              <a:lnSpc>
                <a:spcPct val="120000"/>
              </a:lnSpc>
              <a:buNone/>
            </a:pPr>
            <a:r>
              <a:rPr lang="en-US" altLang="zh-CN" sz="2000" i="1" dirty="0">
                <a:sym typeface="+mn-ea"/>
              </a:rPr>
              <a:t>    a</a:t>
            </a:r>
            <a:r>
              <a:rPr lang="en-US" altLang="zh-CN" sz="2000" baseline="-30000" dirty="0">
                <a:sym typeface="+mn-ea"/>
              </a:rPr>
              <a:t>3</a:t>
            </a:r>
            <a:r>
              <a:rPr lang="zh-CN" altLang="en-US" sz="2000" dirty="0">
                <a:sym typeface="+mn-ea"/>
              </a:rPr>
              <a:t>的象集为 </a:t>
            </a:r>
            <a:r>
              <a:rPr lang="en-US" altLang="zh-CN" sz="2000" dirty="0">
                <a:sym typeface="+mn-ea"/>
              </a:rPr>
              <a:t>{</a:t>
            </a:r>
            <a:r>
              <a:rPr lang="en-US" altLang="zh-CN" sz="2000" i="1" dirty="0">
                <a:sym typeface="+mn-ea"/>
              </a:rPr>
              <a:t>(b</a:t>
            </a:r>
            <a:r>
              <a:rPr lang="en-US" altLang="zh-CN" sz="2000" baseline="-30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6</a:t>
            </a:r>
            <a:r>
              <a:rPr lang="en-US" altLang="zh-CN" sz="2000" dirty="0">
                <a:sym typeface="+mn-ea"/>
              </a:rPr>
              <a:t>)}</a:t>
            </a:r>
            <a:endParaRPr lang="en-US" altLang="zh-CN" sz="2000" dirty="0"/>
          </a:p>
          <a:p>
            <a:pPr lvl="1" indent="-209550" algn="just" eaLnBrk="1" hangingPunct="1">
              <a:lnSpc>
                <a:spcPct val="120000"/>
              </a:lnSpc>
              <a:buNone/>
            </a:pPr>
            <a:r>
              <a:rPr lang="en-US" altLang="zh-CN" sz="2000" i="1" dirty="0">
                <a:sym typeface="+mn-ea"/>
              </a:rPr>
              <a:t>    a</a:t>
            </a:r>
            <a:r>
              <a:rPr lang="en-US" altLang="zh-CN" sz="2000" baseline="-30000" dirty="0">
                <a:sym typeface="+mn-ea"/>
              </a:rPr>
              <a:t>4</a:t>
            </a:r>
            <a:r>
              <a:rPr lang="zh-CN" altLang="en-US" sz="2000" dirty="0">
                <a:sym typeface="+mn-ea"/>
              </a:rPr>
              <a:t>的象集为 </a:t>
            </a:r>
            <a:r>
              <a:rPr lang="en-US" altLang="zh-CN" sz="2000" dirty="0">
                <a:sym typeface="+mn-ea"/>
              </a:rPr>
              <a:t>{(</a:t>
            </a:r>
            <a:r>
              <a:rPr lang="en-US" altLang="zh-CN" sz="2000" i="1" dirty="0">
                <a:sym typeface="+mn-ea"/>
              </a:rPr>
              <a:t>b</a:t>
            </a:r>
            <a:r>
              <a:rPr lang="en-US" altLang="zh-CN" sz="2000" baseline="-30000" dirty="0">
                <a:sym typeface="+mn-ea"/>
              </a:rPr>
              <a:t>6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baseline="-30000" dirty="0">
                <a:sym typeface="+mn-ea"/>
              </a:rPr>
              <a:t>6</a:t>
            </a:r>
            <a:r>
              <a:rPr lang="en-US" altLang="zh-CN" sz="2000" dirty="0">
                <a:sym typeface="+mn-ea"/>
              </a:rPr>
              <a:t>)}</a:t>
            </a:r>
            <a:endParaRPr lang="en-US" altLang="zh-CN" sz="2000" dirty="0"/>
          </a:p>
          <a:p>
            <a:pPr algn="just" eaLnBrk="1" hangingPunct="1">
              <a:lnSpc>
                <a:spcPct val="120000"/>
              </a:lnSpc>
            </a:pPr>
            <a:r>
              <a:rPr lang="en-US" altLang="zh-CN" sz="2000" i="1" dirty="0">
                <a:sym typeface="+mn-ea"/>
              </a:rPr>
              <a:t>S</a:t>
            </a:r>
            <a:r>
              <a:rPr lang="zh-CN" altLang="en-US" sz="2000" dirty="0">
                <a:sym typeface="+mn-ea"/>
              </a:rPr>
              <a:t>在</a:t>
            </a:r>
            <a:r>
              <a:rPr lang="en-US" altLang="zh-CN" sz="2000" dirty="0">
                <a:sym typeface="+mn-ea"/>
              </a:rPr>
              <a:t>(</a:t>
            </a:r>
            <a:r>
              <a:rPr lang="en-US" altLang="zh-CN" sz="2000" i="1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上的投影为</a:t>
            </a:r>
            <a:endParaRPr lang="zh-CN" altLang="en-US" sz="2000" dirty="0"/>
          </a:p>
          <a:p>
            <a:pPr algn="just" eaLnBrk="1" hangingPunct="1">
              <a:lnSpc>
                <a:spcPct val="120000"/>
              </a:lnSpc>
              <a:buNone/>
            </a:pPr>
            <a:r>
              <a:rPr lang="zh-CN" altLang="en-US" sz="2000" i="1" dirty="0">
                <a:sym typeface="+mn-ea"/>
              </a:rPr>
              <a:t>        </a:t>
            </a:r>
            <a:r>
              <a:rPr lang="zh-CN" altLang="en-US" sz="2000" dirty="0">
                <a:sym typeface="+mn-ea"/>
              </a:rPr>
              <a:t>   </a:t>
            </a:r>
            <a:r>
              <a:rPr lang="en-US" altLang="zh-CN" sz="2000" dirty="0">
                <a:sym typeface="+mn-ea"/>
              </a:rPr>
              <a:t>{(b</a:t>
            </a:r>
            <a:r>
              <a:rPr lang="en-US" altLang="zh-CN" sz="2000" baseline="-25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c</a:t>
            </a:r>
            <a:r>
              <a:rPr lang="en-US" altLang="zh-CN" sz="2000" baseline="-25000" dirty="0">
                <a:sym typeface="+mn-ea"/>
              </a:rPr>
              <a:t>2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(b</a:t>
            </a:r>
            <a:r>
              <a:rPr lang="en-US" altLang="zh-CN" sz="2000" baseline="-25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c</a:t>
            </a:r>
            <a:r>
              <a:rPr lang="en-US" altLang="zh-CN" sz="2000" baseline="-25000" dirty="0">
                <a:sym typeface="+mn-ea"/>
              </a:rPr>
              <a:t>1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(b</a:t>
            </a:r>
            <a:r>
              <a:rPr lang="en-US" altLang="zh-CN" sz="2000" baseline="-25000" dirty="0">
                <a:sym typeface="+mn-ea"/>
              </a:rPr>
              <a:t>2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dirty="0">
                <a:sym typeface="+mn-ea"/>
              </a:rPr>
              <a:t>c</a:t>
            </a:r>
            <a:r>
              <a:rPr lang="en-US" altLang="zh-CN" sz="2000" baseline="-25000" dirty="0">
                <a:sym typeface="+mn-ea"/>
              </a:rPr>
              <a:t>3</a:t>
            </a:r>
            <a:r>
              <a:rPr lang="en-US" altLang="zh-CN" sz="2000" dirty="0">
                <a:sym typeface="+mn-ea"/>
              </a:rPr>
              <a:t>) }</a:t>
            </a:r>
            <a:endParaRPr lang="en-US" altLang="zh-CN" sz="2000" dirty="0"/>
          </a:p>
          <a:p>
            <a:pPr eaLnBrk="1" hangingPunct="1">
              <a:lnSpc>
                <a:spcPct val="120000"/>
              </a:lnSpc>
            </a:pPr>
            <a:r>
              <a:rPr lang="zh-CN" altLang="en-US" sz="2000" dirty="0">
                <a:sym typeface="+mn-ea"/>
              </a:rPr>
              <a:t>只有</a:t>
            </a:r>
            <a:r>
              <a:rPr lang="en-US" altLang="zh-CN" sz="2000" i="1" dirty="0">
                <a:sym typeface="+mn-ea"/>
              </a:rPr>
              <a:t>a</a:t>
            </a:r>
            <a:r>
              <a:rPr lang="en-US" altLang="zh-CN" sz="2000" baseline="-30000" dirty="0">
                <a:sym typeface="+mn-ea"/>
              </a:rPr>
              <a:t>1</a:t>
            </a:r>
            <a:r>
              <a:rPr lang="zh-CN" altLang="en-US" sz="2000" dirty="0">
                <a:sym typeface="+mn-ea"/>
              </a:rPr>
              <a:t>的象集包含了</a:t>
            </a:r>
            <a:r>
              <a:rPr lang="en-US" altLang="zh-CN" sz="2000" i="1" dirty="0">
                <a:sym typeface="+mn-ea"/>
              </a:rPr>
              <a:t>S</a:t>
            </a:r>
            <a:r>
              <a:rPr lang="zh-CN" altLang="en-US" sz="2000" dirty="0">
                <a:sym typeface="+mn-ea"/>
              </a:rPr>
              <a:t>在</a:t>
            </a:r>
            <a:r>
              <a:rPr lang="en-US" altLang="zh-CN" sz="2000" dirty="0">
                <a:sym typeface="+mn-ea"/>
              </a:rPr>
              <a:t>(</a:t>
            </a:r>
            <a:r>
              <a:rPr lang="en-US" altLang="zh-CN" sz="2000" i="1" dirty="0">
                <a:sym typeface="+mn-ea"/>
              </a:rPr>
              <a:t>B</a:t>
            </a:r>
            <a:r>
              <a:rPr lang="zh-CN" altLang="en-US" sz="2000" dirty="0">
                <a:sym typeface="+mn-ea"/>
              </a:rPr>
              <a:t>，</a:t>
            </a:r>
            <a:r>
              <a:rPr lang="en-US" altLang="zh-CN" sz="2000" i="1" dirty="0">
                <a:sym typeface="+mn-ea"/>
              </a:rPr>
              <a:t>C</a:t>
            </a:r>
            <a:r>
              <a:rPr lang="en-US" altLang="zh-CN" sz="2000" dirty="0">
                <a:sym typeface="+mn-ea"/>
              </a:rPr>
              <a:t>)</a:t>
            </a:r>
            <a:r>
              <a:rPr lang="zh-CN" altLang="en-US" sz="2000" dirty="0">
                <a:sym typeface="+mn-ea"/>
              </a:rPr>
              <a:t>属性组上的投影</a:t>
            </a:r>
            <a:endParaRPr lang="zh-CN" altLang="en-US" sz="2000" dirty="0"/>
          </a:p>
          <a:p>
            <a:pPr eaLnBrk="1" hangingPunct="1">
              <a:lnSpc>
                <a:spcPct val="120000"/>
              </a:lnSpc>
              <a:buNone/>
            </a:pPr>
            <a:r>
              <a:rPr lang="zh-CN" altLang="en-US" sz="2000" dirty="0">
                <a:sym typeface="+mn-ea"/>
              </a:rPr>
              <a:t>     所以     </a:t>
            </a:r>
            <a:r>
              <a:rPr lang="en-US" altLang="zh-CN" sz="2000" i="1" dirty="0">
                <a:sym typeface="+mn-ea"/>
              </a:rPr>
              <a:t>R</a:t>
            </a:r>
            <a:r>
              <a:rPr lang="en-US" altLang="zh-CN" sz="2000" dirty="0">
                <a:sym typeface="+mn-ea"/>
              </a:rPr>
              <a:t>÷</a:t>
            </a:r>
            <a:r>
              <a:rPr lang="en-US" altLang="zh-CN" sz="2000" i="1" dirty="0">
                <a:sym typeface="+mn-ea"/>
              </a:rPr>
              <a:t>S</a:t>
            </a:r>
            <a:r>
              <a:rPr lang="en-US" altLang="zh-CN" sz="2000" dirty="0">
                <a:sym typeface="+mn-ea"/>
              </a:rPr>
              <a:t> ={</a:t>
            </a:r>
            <a:r>
              <a:rPr lang="en-US" altLang="zh-CN" sz="2000" i="1" dirty="0">
                <a:sym typeface="+mn-ea"/>
              </a:rPr>
              <a:t>a</a:t>
            </a:r>
            <a:r>
              <a:rPr lang="en-US" altLang="zh-CN" sz="2000" baseline="-30000" dirty="0">
                <a:sym typeface="+mn-ea"/>
              </a:rPr>
              <a:t>1</a:t>
            </a:r>
            <a:r>
              <a:rPr lang="en-US" altLang="zh-CN" sz="2000" dirty="0">
                <a:sym typeface="+mn-ea"/>
              </a:rPr>
              <a:t>} 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4. </a:t>
            </a:r>
            <a:r>
              <a:rPr lang="zh-CN" altLang="en-US" dirty="0"/>
              <a:t>除运算（</a:t>
            </a:r>
            <a:r>
              <a:rPr lang="en-US" altLang="zh-CN" dirty="0"/>
              <a:t>Division</a:t>
            </a:r>
            <a:r>
              <a:rPr lang="zh-CN" altLang="en-US" dirty="0"/>
              <a:t>）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1631315" y="1269365"/>
            <a:ext cx="8693785" cy="485775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关系运算举例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结构化查询语言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2.5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4150977" y="1773382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368671" y="1773382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455833" y="188979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SQL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语言的发展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4150977" y="2457721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368671" y="2457721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455833" y="2574138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语言特点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4163679" y="3142060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381373" y="3142060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468536" y="3258477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语言功能概述</a:t>
            </a:r>
            <a:endParaRPr lang="zh-CN" altLang="en-US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zh-CN" altLang="en-US">
                <a:sym typeface="思源黑体 CN Medium" panose="020B0600000000000000" pitchFamily="34" charset="-122"/>
              </a:rPr>
              <a:t>结构化查询语言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8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（</a:t>
            </a:r>
            <a:r>
              <a:rPr lang="en-US" altLang="zh-CN" dirty="0"/>
              <a:t>Structured Query Language</a:t>
            </a:r>
            <a:r>
              <a:rPr lang="zh-CN" altLang="en-US" dirty="0"/>
              <a:t>）</a:t>
            </a:r>
            <a:endParaRPr lang="zh-CN" altLang="en-US" dirty="0"/>
          </a:p>
          <a:p>
            <a:pPr eaLnBrk="1" hangingPunct="1">
              <a:lnSpc>
                <a:spcPct val="180000"/>
              </a:lnSpc>
              <a:buNone/>
            </a:pPr>
            <a:r>
              <a:rPr lang="zh-CN" altLang="en-US" dirty="0"/>
              <a:t>    结构化查询语言，是关系数据库的标准语言</a:t>
            </a:r>
            <a:endParaRPr lang="zh-CN" altLang="en-US" dirty="0"/>
          </a:p>
          <a:p>
            <a:pPr eaLnBrk="1" hangingPunct="1">
              <a:lnSpc>
                <a:spcPct val="18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是一个通用的、功能极强的关系数据库语言</a:t>
            </a:r>
            <a:endParaRPr lang="zh-CN" altLang="en-US" dirty="0"/>
          </a:p>
        </p:txBody>
      </p:sp>
      <p:sp>
        <p:nvSpPr>
          <p:cNvPr id="1228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SQL</a:t>
            </a:r>
            <a:r>
              <a:rPr lang="zh-CN" altLang="en-US" dirty="0"/>
              <a:t>概述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4294967295"/>
          </p:nvPr>
        </p:nvSpPr>
        <p:spPr/>
        <p:txBody>
          <a:bodyPr/>
          <a:p>
            <a:endParaRPr lang="zh-CN" altLang="en-US"/>
          </a:p>
          <a:p>
            <a:r>
              <a:rPr lang="zh-CN" altLang="en-US"/>
              <a:t>关系模型由一组关系组成，在用户看来，每个关系的数据结构是一张规范化的二维表。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现实世界的实体以及实体间的各种联系均用单一的结构类型，即关系来表示。</a:t>
            </a:r>
            <a:endParaRPr lang="zh-CN" altLang="en-US"/>
          </a:p>
        </p:txBody>
      </p: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951865" y="119380"/>
            <a:ext cx="8545830" cy="7893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域（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Domain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）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/>
        <p:txBody>
          <a:bodyPr/>
          <a:p>
            <a:r>
              <a:rPr lang="en-US" altLang="zh-CN"/>
              <a:t>1974</a:t>
            </a:r>
            <a:r>
              <a:rPr lang="zh-CN" altLang="en-US"/>
              <a:t>年由</a:t>
            </a:r>
            <a:r>
              <a:rPr lang="en-US" altLang="zh-CN"/>
              <a:t>Boyce</a:t>
            </a:r>
            <a:r>
              <a:rPr lang="zh-CN" altLang="en-US"/>
              <a:t>和</a:t>
            </a:r>
            <a:r>
              <a:rPr lang="en-US" altLang="zh-CN"/>
              <a:t>Chamberlin</a:t>
            </a:r>
            <a:r>
              <a:rPr lang="zh-CN" altLang="en-US"/>
              <a:t>提出的，最初叫</a:t>
            </a:r>
            <a:r>
              <a:rPr lang="en-US" altLang="zh-CN"/>
              <a:t>Sequel</a:t>
            </a:r>
            <a:r>
              <a:rPr lang="zh-CN" altLang="en-US"/>
              <a:t>，由</a:t>
            </a:r>
            <a:r>
              <a:rPr lang="en-US" altLang="zh-CN"/>
              <a:t>IBM</a:t>
            </a:r>
            <a:r>
              <a:rPr lang="zh-CN" altLang="en-US"/>
              <a:t>公司于</a:t>
            </a:r>
            <a:r>
              <a:rPr lang="en-US" altLang="zh-CN"/>
              <a:t>1975-1979</a:t>
            </a:r>
            <a:r>
              <a:rPr lang="zh-CN" altLang="en-US"/>
              <a:t>年开发出来。</a:t>
            </a:r>
            <a:endParaRPr lang="zh-CN" altLang="en-US"/>
          </a:p>
          <a:p>
            <a:r>
              <a:rPr lang="zh-CN" altLang="en-US"/>
              <a:t>在</a:t>
            </a:r>
            <a:r>
              <a:rPr lang="en-US" altLang="zh-CN"/>
              <a:t>20</a:t>
            </a:r>
            <a:r>
              <a:rPr lang="zh-CN" altLang="en-US"/>
              <a:t>世纪</a:t>
            </a:r>
            <a:r>
              <a:rPr lang="en-US" altLang="zh-CN"/>
              <a:t>80</a:t>
            </a:r>
            <a:r>
              <a:rPr lang="zh-CN" altLang="en-US"/>
              <a:t>年代，被美国国家标准学会</a:t>
            </a:r>
            <a:r>
              <a:rPr lang="en-US" altLang="zh-CN"/>
              <a:t>(American  National  Standard  Institute</a:t>
            </a:r>
            <a:r>
              <a:rPr lang="zh-CN" altLang="en-US"/>
              <a:t>，</a:t>
            </a:r>
            <a:r>
              <a:rPr lang="en-US" altLang="zh-CN"/>
              <a:t>ANSI)</a:t>
            </a:r>
            <a:r>
              <a:rPr lang="zh-CN" altLang="en-US"/>
              <a:t>和国际标准化组织</a:t>
            </a:r>
            <a:r>
              <a:rPr lang="en-US" altLang="zh-CN"/>
              <a:t>(Intemational  Organization  for Standardization</a:t>
            </a:r>
            <a:r>
              <a:rPr lang="zh-CN" altLang="en-US"/>
              <a:t>，</a:t>
            </a:r>
            <a:r>
              <a:rPr lang="en-US" altLang="zh-CN"/>
              <a:t>ISO)</a:t>
            </a:r>
            <a:r>
              <a:rPr lang="zh-CN" altLang="en-US"/>
              <a:t>定义为关系数据库标准语言。</a:t>
            </a:r>
            <a:endParaRPr lang="zh-CN" altLang="en-US"/>
          </a:p>
        </p:txBody>
      </p:sp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r>
              <a:rPr lang="en-US" altLang="zh-CN" dirty="0"/>
              <a:t>2.5.1SQL</a:t>
            </a:r>
            <a:r>
              <a:rPr lang="zh-CN" altLang="en-US" dirty="0"/>
              <a:t>语言的发展</a:t>
            </a:r>
            <a:endParaRPr lang="zh-CN" altLang="en-US" dirty="0"/>
          </a:p>
        </p:txBody>
      </p:sp>
      <p:graphicFrame>
        <p:nvGraphicFramePr>
          <p:cNvPr id="3" name="Group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75990" y="3285490"/>
          <a:ext cx="5456555" cy="268224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251710"/>
                <a:gridCol w="1569720"/>
                <a:gridCol w="1635125"/>
              </a:tblGrid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标准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大致页数 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发布日期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SQL/86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1986.10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SQL/89（FIPS 127-1）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120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页 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1989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SQL/92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622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页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1992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SQL99（SQL 3）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1700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页 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1999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SQL2003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3600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页</a:t>
                      </a: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2003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SQL2008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3777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页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r>
                        <a:rPr kumimoji="0" lang="zh-CN" alt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  <a:tr h="3352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SQL2011</a:t>
                      </a:r>
                      <a:endParaRPr kumimoji="0" 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endParaRPr kumimoji="0" lang="zh-CN" altLang="en-US" sz="16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2010</a:t>
                      </a:r>
                      <a:r>
                        <a:rPr kumimoji="0" lang="zh-CN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年</a:t>
                      </a:r>
                      <a:endParaRPr kumimoji="0" lang="zh-CN" altLang="en-US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marL="91459" marR="91459" marT="45728" marB="45728" horzOverflow="overflow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90000"/>
              </a:lnSpc>
            </a:pPr>
            <a:r>
              <a:rPr lang="en-US" altLang="zh-CN" dirty="0"/>
              <a:t>1.</a:t>
            </a:r>
            <a:r>
              <a:rPr lang="zh-CN" altLang="en-US" dirty="0"/>
              <a:t>综合统一</a:t>
            </a:r>
            <a:endParaRPr lang="zh-CN" altLang="en-US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/>
              <a:t>集数据定义语言（</a:t>
            </a:r>
            <a:r>
              <a:rPr lang="en-US" altLang="zh-CN" dirty="0"/>
              <a:t>DDL</a:t>
            </a:r>
            <a:r>
              <a:rPr lang="zh-CN" altLang="en-US" dirty="0"/>
              <a:t>），数据操纵语言（</a:t>
            </a:r>
            <a:r>
              <a:rPr lang="en-US" altLang="zh-CN" dirty="0"/>
              <a:t>DML</a:t>
            </a:r>
            <a:r>
              <a:rPr lang="zh-CN" altLang="en-US" dirty="0"/>
              <a:t>），数据控制语言（</a:t>
            </a:r>
            <a:r>
              <a:rPr lang="en-US" altLang="zh-CN" dirty="0"/>
              <a:t>DCL</a:t>
            </a:r>
            <a:r>
              <a:rPr lang="zh-CN" altLang="en-US" dirty="0"/>
              <a:t>）功能于一体。</a:t>
            </a:r>
            <a:endParaRPr lang="zh-CN" altLang="en-US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/>
              <a:t>可以独立完成数据库生命周期中的全部活动：</a:t>
            </a:r>
            <a:endParaRPr lang="zh-CN" altLang="en-US" dirty="0"/>
          </a:p>
          <a:p>
            <a:pPr lvl="2" eaLnBrk="1" hangingPunct="1">
              <a:lnSpc>
                <a:spcPct val="9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定义和修改、删除关系模式，定义和删除视图，插入数据，建立数据库;</a:t>
            </a:r>
            <a:endParaRPr lang="zh-CN" altLang="en-US" sz="2200" dirty="0"/>
          </a:p>
          <a:p>
            <a:pPr lvl="2" eaLnBrk="1" hangingPunct="1">
              <a:lnSpc>
                <a:spcPct val="9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 对数据库中的数据进行查询和更新;</a:t>
            </a:r>
            <a:endParaRPr lang="zh-CN" altLang="en-US" sz="2200" dirty="0"/>
          </a:p>
          <a:p>
            <a:pPr lvl="2" eaLnBrk="1" hangingPunct="1">
              <a:lnSpc>
                <a:spcPct val="9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 数据库重构和维护</a:t>
            </a:r>
            <a:endParaRPr lang="zh-CN" altLang="en-US" sz="2200" dirty="0"/>
          </a:p>
          <a:p>
            <a:pPr lvl="2" eaLnBrk="1" hangingPunct="1">
              <a:lnSpc>
                <a:spcPct val="9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数据库安全性、完整性控制，以及事务控制</a:t>
            </a:r>
            <a:endParaRPr lang="en-US" altLang="zh-CN" sz="2200" dirty="0"/>
          </a:p>
          <a:p>
            <a:pPr lvl="2" eaLnBrk="1" hangingPunct="1">
              <a:lnSpc>
                <a:spcPct val="90000"/>
              </a:lnSpc>
              <a:buSzPct val="87000"/>
              <a:buFont typeface="Wingdings" panose="05000000000000000000" pitchFamily="2" charset="2"/>
              <a:buChar char="l"/>
            </a:pPr>
            <a:r>
              <a:rPr lang="zh-CN" altLang="en-US" sz="2200" dirty="0"/>
              <a:t>嵌入式</a:t>
            </a:r>
            <a:r>
              <a:rPr lang="en-US" altLang="zh-CN" sz="2200" dirty="0"/>
              <a:t>SQL</a:t>
            </a:r>
            <a:r>
              <a:rPr lang="zh-CN" altLang="en-US" sz="2200" dirty="0"/>
              <a:t>和动态</a:t>
            </a:r>
            <a:r>
              <a:rPr lang="en-US" altLang="zh-CN" sz="2200" dirty="0"/>
              <a:t>SQL</a:t>
            </a:r>
            <a:r>
              <a:rPr lang="zh-CN" altLang="en-US" sz="2200" dirty="0"/>
              <a:t>定义</a:t>
            </a:r>
            <a:endParaRPr lang="zh-CN" altLang="en-US" sz="2200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/>
              <a:t>用户数据库投入运行后，可根据需要随时逐步修改模式，不影响数据库的运行。</a:t>
            </a:r>
            <a:endParaRPr lang="zh-CN" altLang="en-US" dirty="0"/>
          </a:p>
          <a:p>
            <a:pPr lvl="1" eaLnBrk="1" hangingPunct="1">
              <a:lnSpc>
                <a:spcPct val="90000"/>
              </a:lnSpc>
            </a:pPr>
            <a:r>
              <a:rPr lang="zh-CN" altLang="en-US" dirty="0"/>
              <a:t>数据操作符统一</a:t>
            </a:r>
            <a:endParaRPr lang="zh-CN" altLang="en-US" dirty="0"/>
          </a:p>
        </p:txBody>
      </p:sp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2.5.2 SQL</a:t>
            </a:r>
            <a:r>
              <a:rPr lang="zh-CN" altLang="en-US" dirty="0"/>
              <a:t>的特点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3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60000"/>
              </a:lnSpc>
            </a:pPr>
            <a:r>
              <a:rPr lang="zh-CN" altLang="en-US" dirty="0"/>
              <a:t>非关系数据模型的数据操纵语言</a:t>
            </a:r>
            <a:r>
              <a:rPr lang="zh-CN" altLang="en-US" dirty="0">
                <a:latin typeface="Tahoma" panose="020B0604030504040204" pitchFamily="34" charset="0"/>
              </a:rPr>
              <a:t>“</a:t>
            </a:r>
            <a:r>
              <a:rPr lang="zh-CN" altLang="en-US" dirty="0">
                <a:solidFill>
                  <a:srgbClr val="FF00FF"/>
                </a:solidFill>
              </a:rPr>
              <a:t>面向过程</a:t>
            </a:r>
            <a:r>
              <a:rPr lang="zh-CN" altLang="en-US" dirty="0">
                <a:latin typeface="Tahoma" panose="020B0604030504040204" pitchFamily="34" charset="0"/>
              </a:rPr>
              <a:t>”</a:t>
            </a:r>
            <a:r>
              <a:rPr lang="zh-CN" altLang="en-US" dirty="0"/>
              <a:t>，必须指定存取路径。</a:t>
            </a:r>
            <a:endParaRPr lang="zh-CN" altLang="en-US" dirty="0"/>
          </a:p>
          <a:p>
            <a:pPr eaLnBrk="1" hangingPunct="1">
              <a:lnSpc>
                <a:spcPct val="16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只要提出“做什么”，无须了解存取路径。</a:t>
            </a:r>
            <a:endParaRPr lang="zh-CN" altLang="en-US" dirty="0"/>
          </a:p>
          <a:p>
            <a:pPr eaLnBrk="1" hangingPunct="1">
              <a:lnSpc>
                <a:spcPct val="160000"/>
              </a:lnSpc>
            </a:pPr>
            <a:r>
              <a:rPr lang="zh-CN" altLang="en-US" dirty="0"/>
              <a:t> 存取路径的选择以及</a:t>
            </a:r>
            <a:r>
              <a:rPr lang="en-US" altLang="zh-CN" dirty="0"/>
              <a:t>SQL</a:t>
            </a:r>
            <a:r>
              <a:rPr lang="zh-CN" altLang="en-US" dirty="0"/>
              <a:t>的操作过程由系统自动完成。</a:t>
            </a:r>
            <a:endParaRPr lang="zh-CN" altLang="en-US" dirty="0"/>
          </a:p>
        </p:txBody>
      </p:sp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2. </a:t>
            </a:r>
            <a:r>
              <a:rPr lang="zh-CN" altLang="en-US" dirty="0"/>
              <a:t>高度非过程化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1027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40000"/>
              </a:lnSpc>
            </a:pPr>
            <a:r>
              <a:rPr lang="zh-CN" altLang="en-US" dirty="0"/>
              <a:t>非关系数据模型采用面向记录的操作方式，操作对象是一条记录</a:t>
            </a:r>
            <a:endParaRPr lang="zh-CN" altLang="en-US" dirty="0"/>
          </a:p>
          <a:p>
            <a:pPr eaLnBrk="1" hangingPunct="1">
              <a:lnSpc>
                <a:spcPct val="14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采用集合操作方式</a:t>
            </a:r>
            <a:endParaRPr lang="zh-CN" altLang="en-US" dirty="0"/>
          </a:p>
          <a:p>
            <a:pPr lvl="1" eaLnBrk="1" hangingPunct="1">
              <a:lnSpc>
                <a:spcPct val="140000"/>
              </a:lnSpc>
            </a:pPr>
            <a:r>
              <a:rPr lang="zh-CN" altLang="en-US" dirty="0"/>
              <a:t> 操作对象、查找结果可以是元组的集合</a:t>
            </a:r>
            <a:endParaRPr lang="zh-CN" altLang="en-US" dirty="0"/>
          </a:p>
          <a:p>
            <a:pPr lvl="1" eaLnBrk="1" hangingPunct="1">
              <a:lnSpc>
                <a:spcPct val="140000"/>
              </a:lnSpc>
            </a:pPr>
            <a:r>
              <a:rPr lang="zh-CN" altLang="en-US" dirty="0"/>
              <a:t> 一次插入、删除、更新操作的对象可以是元组的集合</a:t>
            </a:r>
            <a:endParaRPr lang="zh-CN" altLang="en-US" dirty="0"/>
          </a:p>
        </p:txBody>
      </p:sp>
      <p:sp>
        <p:nvSpPr>
          <p:cNvPr id="18433" name="Rectangle 1026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3. </a:t>
            </a:r>
            <a:r>
              <a:rPr lang="zh-CN" altLang="en-US" dirty="0"/>
              <a:t>面向集合的操作方式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1027"/>
          <p:cNvSpPr>
            <a:spLocks noGrp="1"/>
          </p:cNvSpPr>
          <p:nvPr>
            <p:ph idx="4294967295"/>
          </p:nvPr>
        </p:nvSpPr>
        <p:spPr/>
        <p:txBody>
          <a:bodyPr vert="horz" wrap="square" lIns="91456" tIns="45728" rIns="91456" bIns="45728" anchor="t" anchorCtr="0"/>
          <a:p>
            <a:pPr eaLnBrk="1" hangingPunct="1">
              <a:lnSpc>
                <a:spcPct val="16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是独立的语言</a:t>
            </a:r>
            <a:endParaRPr lang="zh-CN" altLang="en-US" dirty="0"/>
          </a:p>
          <a:p>
            <a:pPr eaLnBrk="1" hangingPunct="1">
              <a:lnSpc>
                <a:spcPct val="160000"/>
              </a:lnSpc>
              <a:buNone/>
            </a:pPr>
            <a:r>
              <a:rPr lang="zh-CN" altLang="en-US" dirty="0"/>
              <a:t>    能够独立地用于联机交互的使用方式</a:t>
            </a:r>
            <a:endParaRPr lang="zh-CN" altLang="en-US" dirty="0"/>
          </a:p>
          <a:p>
            <a:pPr eaLnBrk="1" hangingPunct="1">
              <a:lnSpc>
                <a:spcPct val="160000"/>
              </a:lnSpc>
            </a:pPr>
            <a:r>
              <a:rPr lang="en-US" altLang="zh-CN" dirty="0"/>
              <a:t>SQL</a:t>
            </a:r>
            <a:r>
              <a:rPr lang="zh-CN" altLang="en-US" dirty="0"/>
              <a:t>又是嵌入式语言</a:t>
            </a:r>
            <a:endParaRPr lang="zh-CN" altLang="en-US" dirty="0"/>
          </a:p>
          <a:p>
            <a:pPr eaLnBrk="1" hangingPunct="1">
              <a:lnSpc>
                <a:spcPct val="160000"/>
              </a:lnSpc>
              <a:buNone/>
            </a:pPr>
            <a:r>
              <a:rPr lang="zh-CN" altLang="en-US" dirty="0"/>
              <a:t>    </a:t>
            </a:r>
            <a:r>
              <a:rPr lang="en-US" altLang="zh-CN" dirty="0"/>
              <a:t>SQL</a:t>
            </a:r>
            <a:r>
              <a:rPr lang="zh-CN" altLang="en-US" dirty="0"/>
              <a:t>能够嵌入到高级语言（例如</a:t>
            </a:r>
            <a:r>
              <a:rPr lang="en-US" altLang="zh-CN" dirty="0"/>
              <a:t>C</a:t>
            </a:r>
            <a:r>
              <a:rPr lang="zh-CN" altLang="en-US" dirty="0"/>
              <a:t>，</a:t>
            </a:r>
            <a:r>
              <a:rPr lang="en-US" altLang="zh-CN" dirty="0"/>
              <a:t>C++</a:t>
            </a:r>
            <a:r>
              <a:rPr lang="zh-CN" altLang="en-US" dirty="0"/>
              <a:t>，</a:t>
            </a:r>
            <a:r>
              <a:rPr lang="en-US" altLang="zh-CN" dirty="0"/>
              <a:t>Java</a:t>
            </a:r>
            <a:r>
              <a:rPr lang="zh-CN" altLang="en-US" dirty="0"/>
              <a:t>）程序中，供程序员设计程序时使用</a:t>
            </a:r>
            <a:endParaRPr lang="zh-CN" altLang="en-US" dirty="0"/>
          </a:p>
          <a:p>
            <a:pPr eaLnBrk="1" hangingPunct="1">
              <a:buNone/>
            </a:pPr>
            <a:endParaRPr lang="en-US" altLang="zh-CN" dirty="0"/>
          </a:p>
        </p:txBody>
      </p:sp>
      <p:sp>
        <p:nvSpPr>
          <p:cNvPr id="19457" name="Rectangle 1026"/>
          <p:cNvSpPr>
            <a:spLocks noGrp="1"/>
          </p:cNvSpPr>
          <p:nvPr>
            <p:ph type="title"/>
          </p:nvPr>
        </p:nvSpPr>
        <p:spPr>
          <a:xfrm>
            <a:off x="951865" y="119380"/>
            <a:ext cx="8622030" cy="789305"/>
          </a:xfrm>
        </p:spPr>
        <p:txBody>
          <a:bodyPr vert="horz" wrap="square" lIns="91456" tIns="45728" rIns="91456" bIns="45728" anchor="ctr" anchorCtr="0"/>
          <a:p>
            <a:pPr eaLnBrk="1" hangingPunct="1"/>
            <a:r>
              <a:rPr lang="en-US" altLang="zh-CN" dirty="0"/>
              <a:t>4. </a:t>
            </a:r>
            <a:r>
              <a:rPr lang="zh-CN" altLang="en-US" dirty="0"/>
              <a:t>以同一种语法结构提供多种使用方式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951865" y="1341755"/>
            <a:ext cx="9229090" cy="4984115"/>
          </a:xfrm>
        </p:spPr>
        <p:txBody>
          <a:bodyPr vert="horz" wrap="square" lIns="91456" tIns="45728" rIns="91456" bIns="45728" anchor="t" anchorCtr="0"/>
          <a:lstStyle>
            <a:lvl1pPr lvl="0">
              <a:buClrTx/>
              <a:buSzPct val="100000"/>
              <a:buFont typeface="Wingdings" panose="05000000000000000000" pitchFamily="2" charset="2"/>
              <a:defRPr sz="2800"/>
            </a:lvl1pPr>
            <a:lvl2pPr lvl="1">
              <a:buClrTx/>
              <a:buSzPct val="100000"/>
              <a:buFont typeface="Wingdings" panose="05000000000000000000" pitchFamily="2" charset="2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marL="0" lvl="0" indent="0" eaLnBrk="1" hangingPunct="1">
              <a:buNone/>
            </a:pPr>
            <a:r>
              <a:rPr lang="en-US" altLang="zh-CN" dirty="0"/>
              <a:t>SQL</a:t>
            </a:r>
            <a:r>
              <a:rPr lang="zh-CN" altLang="en-US" dirty="0"/>
              <a:t>功能极强，完成核心功能只用了</a:t>
            </a:r>
            <a:r>
              <a:rPr lang="en-US" altLang="zh-CN" dirty="0"/>
              <a:t>9</a:t>
            </a:r>
            <a:r>
              <a:rPr lang="zh-CN" altLang="en-US" dirty="0"/>
              <a:t>个动词。</a:t>
            </a:r>
            <a:endParaRPr lang="zh-CN" altLang="en-US" dirty="0"/>
          </a:p>
        </p:txBody>
      </p:sp>
      <p:graphicFrame>
        <p:nvGraphicFramePr>
          <p:cNvPr id="20483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2069969" y="1854652"/>
          <a:ext cx="8269231" cy="3694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224020" imgH="1891665" progId="Word.Document.8">
                  <p:embed/>
                </p:oleObj>
              </mc:Choice>
              <mc:Fallback>
                <p:oleObj name="" r:id="rId1" imgW="4224020" imgH="1891665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69969" y="1854652"/>
                        <a:ext cx="8269231" cy="3694796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>
            <a:normAutofit/>
          </a:bodyPr>
          <a:p>
            <a:pPr eaLnBrk="1" hangingPunct="1"/>
            <a:r>
              <a:rPr lang="en-US" altLang="zh-CN" dirty="0"/>
              <a:t>5.</a:t>
            </a:r>
            <a:r>
              <a:rPr lang="zh-CN" altLang="en-US" dirty="0"/>
              <a:t>语言简洁，易学易用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951865" y="1341755"/>
            <a:ext cx="9229090" cy="4984115"/>
          </a:xfrm>
        </p:spPr>
        <p:txBody>
          <a:bodyPr vert="horz" wrap="square" lIns="91456" tIns="45728" rIns="91456" bIns="45728" anchor="t" anchorCtr="0"/>
          <a:lstStyle>
            <a:lvl1pPr lvl="0">
              <a:buClrTx/>
              <a:buSzPct val="100000"/>
              <a:buFont typeface="Wingdings" panose="05000000000000000000" pitchFamily="2" charset="2"/>
              <a:defRPr sz="2800"/>
            </a:lvl1pPr>
            <a:lvl2pPr lvl="1">
              <a:buClrTx/>
              <a:buSzPct val="100000"/>
              <a:buFont typeface="Wingdings" panose="05000000000000000000" pitchFamily="2" charset="2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marL="0" lvl="0" indent="0" eaLnBrk="1" hangingPunct="1">
              <a:buNone/>
            </a:pPr>
            <a:endParaRPr lang="zh-CN" altLang="en-US" dirty="0"/>
          </a:p>
        </p:txBody>
      </p:sp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56" tIns="45728" rIns="91456" bIns="45728" anchor="ctr" anchorCtr="0">
            <a:normAutofit/>
          </a:bodyPr>
          <a:p>
            <a:pPr eaLnBrk="1" hangingPunct="1"/>
            <a:r>
              <a:rPr lang="en-US" altLang="zh-CN" dirty="0"/>
              <a:t>2.5.3SQL</a:t>
            </a:r>
            <a:r>
              <a:rPr lang="zh-CN" altLang="en-US" dirty="0"/>
              <a:t>语言功能概述</a:t>
            </a:r>
            <a:endParaRPr lang="zh-CN" altLang="en-US" dirty="0"/>
          </a:p>
        </p:txBody>
      </p:sp>
      <p:sp>
        <p:nvSpPr>
          <p:cNvPr id="2" name="内容占位符 1"/>
          <p:cNvSpPr/>
          <p:nvPr>
            <p:ph idx="4294967295"/>
          </p:nvPr>
        </p:nvSpPr>
        <p:spPr/>
        <p:txBody>
          <a:bodyPr/>
          <a:p>
            <a:pPr marL="0" indent="0">
              <a:buNone/>
            </a:pPr>
            <a:r>
              <a:rPr lang="en-US" altLang="zh-CN"/>
              <a:t>SQL</a:t>
            </a:r>
            <a:r>
              <a:rPr lang="zh-CN" altLang="en-US"/>
              <a:t>是由</a:t>
            </a:r>
            <a:r>
              <a:rPr lang="en-US" altLang="zh-CN"/>
              <a:t>4</a:t>
            </a:r>
            <a:r>
              <a:rPr lang="zh-CN" altLang="en-US"/>
              <a:t>部分组成的，具体如下。</a:t>
            </a:r>
            <a:endParaRPr lang="zh-CN" altLang="en-US"/>
          </a:p>
          <a:p>
            <a:pPr>
              <a:buFont typeface="Wingdings" panose="05000000000000000000" charset="0"/>
              <a:buChar char="n"/>
            </a:pPr>
            <a:r>
              <a:rPr lang="zh-CN" altLang="en-US"/>
              <a:t>数据定义语言（</a:t>
            </a:r>
            <a:r>
              <a:rPr lang="en-US" altLang="zh-CN"/>
              <a:t>Data Definition Language</a:t>
            </a:r>
            <a:r>
              <a:rPr lang="zh-CN" altLang="en-US"/>
              <a:t>，</a:t>
            </a:r>
            <a:r>
              <a:rPr lang="en-US" altLang="zh-CN"/>
              <a:t>DDL)</a:t>
            </a:r>
            <a:r>
              <a:rPr lang="zh-CN" altLang="en-US"/>
              <a:t>。数据库定义语言主要用于定义数据库、表等。</a:t>
            </a:r>
            <a:endParaRPr lang="zh-CN" altLang="en-US"/>
          </a:p>
          <a:p>
            <a:pPr>
              <a:buFont typeface="Wingdings" panose="05000000000000000000" charset="0"/>
              <a:buChar char="n"/>
            </a:pPr>
            <a:r>
              <a:rPr lang="zh-CN" altLang="en-US"/>
              <a:t>数据操作语言（</a:t>
            </a:r>
            <a:r>
              <a:rPr lang="en-US" altLang="zh-CN"/>
              <a:t>Data Manipulation Language</a:t>
            </a:r>
            <a:r>
              <a:rPr lang="zh-CN" altLang="en-US"/>
              <a:t>，</a:t>
            </a:r>
            <a:r>
              <a:rPr lang="en-US" altLang="zh-CN"/>
              <a:t>DML)</a:t>
            </a:r>
            <a:r>
              <a:rPr lang="zh-CN" altLang="en-US"/>
              <a:t>。数据操作语言主要用于对数据库进行添加、修改和删除操作。</a:t>
            </a:r>
            <a:endParaRPr lang="zh-CN" altLang="en-US"/>
          </a:p>
          <a:p>
            <a:pPr>
              <a:buFont typeface="Wingdings" panose="05000000000000000000" charset="0"/>
              <a:buChar char="n"/>
            </a:pPr>
            <a:r>
              <a:rPr lang="zh-CN" altLang="en-US"/>
              <a:t>数据查询语言（</a:t>
            </a:r>
            <a:r>
              <a:rPr lang="en-US" altLang="zh-CN"/>
              <a:t>Data Query Language</a:t>
            </a:r>
            <a:r>
              <a:rPr lang="zh-CN" altLang="en-US"/>
              <a:t>，</a:t>
            </a:r>
            <a:r>
              <a:rPr lang="en-US" altLang="zh-CN"/>
              <a:t>DQL)</a:t>
            </a:r>
            <a:r>
              <a:rPr lang="zh-CN" altLang="en-US"/>
              <a:t>。数据查询语言主要用于查询数据。</a:t>
            </a:r>
            <a:endParaRPr lang="en-US" altLang="zh-CN"/>
          </a:p>
          <a:p>
            <a:pPr>
              <a:buFont typeface="Wingdings" panose="05000000000000000000" charset="0"/>
              <a:buChar char="n"/>
            </a:pPr>
            <a:r>
              <a:rPr lang="zh-CN" altLang="en-US"/>
              <a:t>数据控制语言（</a:t>
            </a:r>
            <a:r>
              <a:rPr lang="en-US" altLang="zh-CN"/>
              <a:t>Data Control Language</a:t>
            </a:r>
            <a:r>
              <a:rPr lang="zh-CN" altLang="en-US"/>
              <a:t>，</a:t>
            </a:r>
            <a:r>
              <a:rPr lang="en-US" altLang="zh-CN"/>
              <a:t>DCL)</a:t>
            </a:r>
            <a:r>
              <a:rPr lang="zh-CN" altLang="en-US"/>
              <a:t>。数据控制语言主要用于控制用户的访问权限。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常见的数据库产品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2.6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4294967295"/>
          </p:nvPr>
        </p:nvSpPr>
        <p:spPr/>
        <p:txBody>
          <a:bodyPr/>
          <a:p>
            <a:r>
              <a:rPr lang="zh-CN" altLang="en-US"/>
              <a:t>随着数据库技术的不断发展，关系数据库产品越来越多，常见的有</a:t>
            </a:r>
            <a:r>
              <a:rPr lang="en-US" altLang="zh-CN"/>
              <a:t> Oracle</a:t>
            </a:r>
            <a:r>
              <a:rPr lang="zh-CN" altLang="en-US"/>
              <a:t>，</a:t>
            </a:r>
            <a:r>
              <a:rPr lang="en-US" altLang="zh-CN"/>
              <a:t>SQL Server MySQL</a:t>
            </a:r>
            <a:r>
              <a:rPr lang="zh-CN" altLang="en-US"/>
              <a:t>等。互联网的高速发展对数据库技术提出了不同的需求，传统关系数据库对于超大规模和高并发类型的网站具有一定局限性。非关系数据库（</a:t>
            </a:r>
            <a:r>
              <a:rPr lang="en-US" altLang="zh-CN"/>
              <a:t>Not Only SQL</a:t>
            </a:r>
            <a:r>
              <a:rPr lang="zh-CN" altLang="en-US"/>
              <a:t>，</a:t>
            </a:r>
            <a:r>
              <a:rPr lang="en-US" altLang="zh-CN"/>
              <a:t>NoSQL)</a:t>
            </a:r>
            <a:r>
              <a:rPr lang="zh-CN" altLang="en-US"/>
              <a:t>则弥补了关系数据库的不足，它的特点在于处理特定需求时数据模型简单，灵活性强，性能高。常见的非关系数据库有</a:t>
            </a:r>
            <a:r>
              <a:rPr lang="en-US" altLang="zh-CN"/>
              <a:t>Redis</a:t>
            </a:r>
            <a:r>
              <a:rPr lang="zh-CN" altLang="en-US"/>
              <a:t>，</a:t>
            </a:r>
            <a:r>
              <a:rPr lang="en-US" altLang="zh-CN"/>
              <a:t>MongoDB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lt"/>
              </a:rPr>
              <a:t>常见的数据库产品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31" y="3356978"/>
            <a:ext cx="2423263" cy="13767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880" y="3357392"/>
            <a:ext cx="3150034" cy="120331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286" y="3501228"/>
            <a:ext cx="2759387" cy="13796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Box 8"/>
          <p:cNvSpPr txBox="1"/>
          <p:nvPr/>
        </p:nvSpPr>
        <p:spPr>
          <a:xfrm>
            <a:off x="1054418" y="5444808"/>
            <a:ext cx="228917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600">
                <a:solidFill>
                  <a:srgbClr val="BFBFBF"/>
                </a:solidFill>
                <a:latin typeface="Arial Black" panose="020B0A04020102020204" pitchFamily="34" charset="0"/>
                <a:ea typeface="华文琥珀" charset="-122"/>
              </a:rPr>
              <a:t>IBM</a:t>
            </a:r>
            <a:r>
              <a:rPr lang="en-US" altLang="zh-CN" sz="3600">
                <a:solidFill>
                  <a:srgbClr val="92D050"/>
                </a:solidFill>
                <a:latin typeface="Arial Black" panose="020B0A04020102020204" pitchFamily="34" charset="0"/>
                <a:ea typeface="华文琥珀" charset="-122"/>
              </a:rPr>
              <a:t> Db2</a:t>
            </a:r>
            <a:endParaRPr lang="zh-CN" altLang="en-US" sz="3600">
              <a:solidFill>
                <a:srgbClr val="92D050"/>
              </a:solidFill>
              <a:latin typeface="Arial Black" panose="020B0A04020102020204" pitchFamily="34" charset="0"/>
              <a:ea typeface="华文琥珀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893" y="5517220"/>
            <a:ext cx="2971098" cy="63581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106" y="5103141"/>
            <a:ext cx="2604474" cy="133006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863340" y="3069590"/>
            <a:ext cx="585279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48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MySQL安装与配置</a:t>
            </a:r>
            <a:endParaRPr lang="zh-CN" altLang="en-US" sz="48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415415" y="3014345"/>
            <a:ext cx="1734820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48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2.7</a:t>
            </a:r>
            <a:endParaRPr lang="en-US" altLang="en-GB" sz="48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78535" y="1094105"/>
            <a:ext cx="3762375" cy="5215890"/>
          </a:xfrm>
        </p:spPr>
        <p:txBody>
          <a:bodyPr/>
          <a:p>
            <a:r>
              <a:rPr lang="en-US" altLang="en-US" sz="1800" b="0"/>
              <a:t></a:t>
            </a:r>
            <a:r>
              <a:rPr lang="zh-CN" altLang="en-US" sz="1800" b="0"/>
              <a:t>关系</a:t>
            </a:r>
            <a:r>
              <a:rPr lang="en-US" altLang="zh-CN" sz="1800" b="0"/>
              <a:t>(relation)</a:t>
            </a:r>
            <a:r>
              <a:rPr lang="zh-CN" altLang="en-US" sz="1800" b="0"/>
              <a:t>：一个关系对应一张二维表，表中的数据包括实体本身的数据和实体间的联系。</a:t>
            </a:r>
            <a:endParaRPr lang="zh-CN" altLang="en-US" sz="1800" b="0"/>
          </a:p>
          <a:p>
            <a:r>
              <a:rPr lang="en-US" altLang="en-US" sz="1800" b="0"/>
              <a:t></a:t>
            </a:r>
            <a:r>
              <a:rPr lang="zh-CN" altLang="en-US" sz="1800" b="0"/>
              <a:t>元组</a:t>
            </a:r>
            <a:r>
              <a:rPr lang="en-US" altLang="zh-CN" sz="1800" b="0"/>
              <a:t>(tuple)</a:t>
            </a:r>
            <a:r>
              <a:rPr lang="zh-CN" altLang="en-US" sz="1800" b="0"/>
              <a:t>：表中的一行即为一个元组，在二维表中也被称为记录。</a:t>
            </a:r>
            <a:endParaRPr lang="zh-CN" altLang="en-US" sz="1800" b="0"/>
          </a:p>
          <a:p>
            <a:r>
              <a:rPr lang="en-US" altLang="en-US" sz="1800" b="0"/>
              <a:t></a:t>
            </a:r>
            <a:r>
              <a:rPr lang="zh-CN" altLang="en-US" sz="1800" b="0"/>
              <a:t>属性</a:t>
            </a:r>
            <a:r>
              <a:rPr lang="en-US" altLang="zh-CN" sz="1800" b="0"/>
              <a:t>(attribute)</a:t>
            </a:r>
            <a:r>
              <a:rPr lang="zh-CN" altLang="en-US" sz="1800" b="0"/>
              <a:t>：表中的一列即为一个属性，每一个属性都有属性名，在二维表中也被称为字段。</a:t>
            </a:r>
            <a:endParaRPr lang="zh-CN" altLang="en-US" sz="1800" b="0"/>
          </a:p>
          <a:p>
            <a:r>
              <a:rPr lang="zh-CN" altLang="en-US" sz="1800" b="0"/>
              <a:t>键</a:t>
            </a:r>
            <a:r>
              <a:rPr lang="en-US" altLang="zh-CN" sz="1800" b="0"/>
              <a:t>(key)</a:t>
            </a:r>
            <a:r>
              <a:rPr lang="zh-CN" altLang="en-US" sz="1800" b="0"/>
              <a:t>：也称为码。表中的某个属性或属性组，在二维表中，唯一标识某一条记录，又称为关键字</a:t>
            </a:r>
            <a:r>
              <a:rPr lang="zh-CN" altLang="en-US" sz="1800" b="0">
                <a:sym typeface="+mn-ea"/>
              </a:rPr>
              <a:t>。</a:t>
            </a:r>
            <a:endParaRPr lang="zh-CN" altLang="en-US" sz="1800" b="0"/>
          </a:p>
        </p:txBody>
      </p:sp>
      <p:graphicFrame>
        <p:nvGraphicFramePr>
          <p:cNvPr id="-2147482622" name="对象 -2147482623"/>
          <p:cNvGraphicFramePr>
            <a:graphicFrameLocks noChangeAspect="1"/>
          </p:cNvGraphicFramePr>
          <p:nvPr/>
        </p:nvGraphicFramePr>
        <p:xfrm>
          <a:off x="5303520" y="1125220"/>
          <a:ext cx="6081395" cy="2020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461000" imgH="1828800" progId="Visio.Drawing.11">
                  <p:embed/>
                </p:oleObj>
              </mc:Choice>
              <mc:Fallback>
                <p:oleObj name="" r:id="rId1" imgW="5461000" imgH="18288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303520" y="1125220"/>
                        <a:ext cx="6081395" cy="20205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-2147482621" name="对象 -2147482622"/>
          <p:cNvGraphicFramePr>
            <a:graphicFrameLocks noChangeAspect="1"/>
          </p:cNvGraphicFramePr>
          <p:nvPr/>
        </p:nvGraphicFramePr>
        <p:xfrm>
          <a:off x="5519103" y="3501073"/>
          <a:ext cx="5312410" cy="1410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3" imgW="7556500" imgH="2019300" progId="Visio.Drawing.11">
                  <p:embed/>
                </p:oleObj>
              </mc:Choice>
              <mc:Fallback>
                <p:oleObj name="" r:id="rId3" imgW="7556500" imgH="2019300" progId="Visio.Drawing.11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19103" y="3501073"/>
                        <a:ext cx="5312410" cy="14103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752147" y="5267642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marL="0" indent="560705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班级表的“班级号”称为主键（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Primary Key)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，学生表的“班级号”称为外键（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Foreign Key)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951865" y="119380"/>
            <a:ext cx="8545830" cy="7893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域（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Domain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）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>
            <a:off x="3935712" y="1271097"/>
            <a:ext cx="5401675" cy="541438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8" name="椭圆 7"/>
          <p:cNvSpPr/>
          <p:nvPr>
            <p:custDataLst>
              <p:tags r:id="rId2"/>
            </p:custDataLst>
          </p:nvPr>
        </p:nvSpPr>
        <p:spPr>
          <a:xfrm>
            <a:off x="3153406" y="1271097"/>
            <a:ext cx="539850" cy="541438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0" name="TextBox 218"/>
          <p:cNvSpPr txBox="1"/>
          <p:nvPr>
            <p:custDataLst>
              <p:tags r:id="rId3"/>
            </p:custDataLst>
          </p:nvPr>
        </p:nvSpPr>
        <p:spPr>
          <a:xfrm>
            <a:off x="4240568" y="1387513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3935712" y="1955436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2" name="椭圆 11"/>
          <p:cNvSpPr/>
          <p:nvPr>
            <p:custDataLst>
              <p:tags r:id="rId5"/>
            </p:custDataLst>
          </p:nvPr>
        </p:nvSpPr>
        <p:spPr>
          <a:xfrm>
            <a:off x="3153406" y="1955436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4" name="TextBox 218"/>
          <p:cNvSpPr txBox="1"/>
          <p:nvPr>
            <p:custDataLst>
              <p:tags r:id="rId6"/>
            </p:custDataLst>
          </p:nvPr>
        </p:nvSpPr>
        <p:spPr>
          <a:xfrm>
            <a:off x="4240568" y="2071853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>
            <p:custDataLst>
              <p:tags r:id="rId7"/>
            </p:custDataLst>
          </p:nvPr>
        </p:nvSpPr>
        <p:spPr>
          <a:xfrm>
            <a:off x="3948414" y="2639775"/>
            <a:ext cx="5401675" cy="539850"/>
          </a:xfrm>
          <a:custGeom>
            <a:avLst/>
            <a:gdLst>
              <a:gd name="connsiteX0" fmla="*/ 0 w 4053840"/>
              <a:gd name="connsiteY0" fmla="*/ 0 h 290170"/>
              <a:gd name="connsiteX1" fmla="*/ 3908755 w 4053840"/>
              <a:gd name="connsiteY1" fmla="*/ 0 h 290170"/>
              <a:gd name="connsiteX2" fmla="*/ 4053840 w 4053840"/>
              <a:gd name="connsiteY2" fmla="*/ 145085 h 290170"/>
              <a:gd name="connsiteX3" fmla="*/ 3908755 w 4053840"/>
              <a:gd name="connsiteY3" fmla="*/ 290170 h 290170"/>
              <a:gd name="connsiteX4" fmla="*/ 0 w 4053840"/>
              <a:gd name="connsiteY4" fmla="*/ 290170 h 290170"/>
              <a:gd name="connsiteX5" fmla="*/ 0 w 4053840"/>
              <a:gd name="connsiteY5" fmla="*/ 0 h 2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3840" h="290170">
                <a:moveTo>
                  <a:pt x="4053840" y="290169"/>
                </a:moveTo>
                <a:lnTo>
                  <a:pt x="145085" y="290169"/>
                </a:lnTo>
                <a:lnTo>
                  <a:pt x="0" y="145085"/>
                </a:lnTo>
                <a:lnTo>
                  <a:pt x="145085" y="1"/>
                </a:lnTo>
                <a:lnTo>
                  <a:pt x="4053840" y="1"/>
                </a:lnTo>
                <a:lnTo>
                  <a:pt x="4053840" y="290169"/>
                </a:lnTo>
                <a:close/>
              </a:path>
            </a:pathLst>
          </a:custGeom>
          <a:solidFill>
            <a:srgbClr val="CFDEF3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lIns="200536" tIns="45729" rIns="85359" spcCol="127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86" name="椭圆 15"/>
          <p:cNvSpPr/>
          <p:nvPr>
            <p:custDataLst>
              <p:tags r:id="rId8"/>
            </p:custDataLst>
          </p:nvPr>
        </p:nvSpPr>
        <p:spPr>
          <a:xfrm>
            <a:off x="3166108" y="2639775"/>
            <a:ext cx="539850" cy="539850"/>
          </a:xfrm>
          <a:prstGeom prst="ellipse">
            <a:avLst/>
          </a:prstGeom>
          <a:solidFill>
            <a:srgbClr val="E9EFF9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r>
              <a:rPr lang="en-US" altLang="zh-CN" b="1" dirty="0">
                <a:latin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7188" name="TextBox 218"/>
          <p:cNvSpPr txBox="1"/>
          <p:nvPr>
            <p:custDataLst>
              <p:tags r:id="rId9"/>
            </p:custDataLst>
          </p:nvPr>
        </p:nvSpPr>
        <p:spPr>
          <a:xfrm>
            <a:off x="4253271" y="2756192"/>
            <a:ext cx="5096819" cy="33718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>
            <p:custDataLst>
              <p:tags r:id="rId10"/>
            </p:custDataLst>
          </p:nvPr>
        </p:nvGrpSpPr>
        <p:grpSpPr>
          <a:xfrm>
            <a:off x="3153406" y="4649360"/>
            <a:ext cx="6183981" cy="539850"/>
            <a:chOff x="5305" y="6026"/>
            <a:chExt cx="9739" cy="850"/>
          </a:xfrm>
        </p:grpSpPr>
        <p:sp>
          <p:nvSpPr>
            <p:cNvPr id="19" name="任意多边形 18"/>
            <p:cNvSpPr/>
            <p:nvPr>
              <p:custDataLst>
                <p:tags r:id="rId11"/>
              </p:custDataLst>
            </p:nvPr>
          </p:nvSpPr>
          <p:spPr>
            <a:xfrm>
              <a:off x="6537" y="6026"/>
              <a:ext cx="8507" cy="850"/>
            </a:xfrm>
            <a:custGeom>
              <a:avLst/>
              <a:gdLst>
                <a:gd name="connsiteX0" fmla="*/ 0 w 4053840"/>
                <a:gd name="connsiteY0" fmla="*/ 0 h 290170"/>
                <a:gd name="connsiteX1" fmla="*/ 3908755 w 4053840"/>
                <a:gd name="connsiteY1" fmla="*/ 0 h 290170"/>
                <a:gd name="connsiteX2" fmla="*/ 4053840 w 4053840"/>
                <a:gd name="connsiteY2" fmla="*/ 145085 h 290170"/>
                <a:gd name="connsiteX3" fmla="*/ 3908755 w 4053840"/>
                <a:gd name="connsiteY3" fmla="*/ 290170 h 290170"/>
                <a:gd name="connsiteX4" fmla="*/ 0 w 4053840"/>
                <a:gd name="connsiteY4" fmla="*/ 290170 h 290170"/>
                <a:gd name="connsiteX5" fmla="*/ 0 w 4053840"/>
                <a:gd name="connsiteY5" fmla="*/ 0 h 29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290170">
                  <a:moveTo>
                    <a:pt x="4053840" y="290169"/>
                  </a:moveTo>
                  <a:lnTo>
                    <a:pt x="145085" y="290169"/>
                  </a:lnTo>
                  <a:lnTo>
                    <a:pt x="0" y="145085"/>
                  </a:lnTo>
                  <a:lnTo>
                    <a:pt x="145085" y="1"/>
                  </a:lnTo>
                  <a:lnTo>
                    <a:pt x="4053840" y="1"/>
                  </a:lnTo>
                  <a:lnTo>
                    <a:pt x="4053840" y="290169"/>
                  </a:lnTo>
                  <a:close/>
                </a:path>
              </a:pathLst>
            </a:custGeom>
            <a:solidFill>
              <a:srgbClr val="CFDEF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200536" tIns="45729" rIns="85359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90" name="椭圆 19"/>
            <p:cNvSpPr/>
            <p:nvPr>
              <p:custDataLst>
                <p:tags r:id="rId12"/>
              </p:custDataLst>
            </p:nvPr>
          </p:nvSpPr>
          <p:spPr>
            <a:xfrm>
              <a:off x="5305" y="6026"/>
              <a:ext cx="850" cy="850"/>
            </a:xfrm>
            <a:prstGeom prst="ellipse">
              <a:avLst/>
            </a:prstGeom>
            <a:solidFill>
              <a:srgbClr val="E9EFF9"/>
            </a:solidFill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b="1" dirty="0">
                  <a:latin typeface="Arial" panose="020B0604020202020204" pitchFamily="34" charset="0"/>
                </a:rPr>
                <a:t>6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7192" name="TextBox 218"/>
            <p:cNvSpPr txBox="1"/>
            <p:nvPr>
              <p:custDataLst>
                <p:tags r:id="rId13"/>
              </p:custDataLst>
            </p:nvPr>
          </p:nvSpPr>
          <p:spPr>
            <a:xfrm>
              <a:off x="7017" y="6209"/>
              <a:ext cx="8026" cy="5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eaLnBrk="1" hangingPunct="1"/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设置环境变量与用户登录</a:t>
              </a:r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602" name="标题 1"/>
          <p:cNvSpPr>
            <a:spLocks noGrp="1"/>
          </p:cNvSpPr>
          <p:nvPr>
            <p:ph type="title"/>
          </p:nvPr>
        </p:nvSpPr>
        <p:spPr>
          <a:xfrm>
            <a:off x="1055370" y="154305"/>
            <a:ext cx="7802245" cy="7766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b="1">
                <a:solidFill>
                  <a:srgbClr val="595959"/>
                </a:solidFill>
                <a:sym typeface="+mn-lt"/>
              </a:rPr>
              <a:t>MySQL</a:t>
            </a:r>
            <a:r>
              <a:rPr lang="zh-CN" altLang="en-US" b="1">
                <a:solidFill>
                  <a:srgbClr val="595959"/>
                </a:solidFill>
                <a:sym typeface="+mn-lt"/>
              </a:rPr>
              <a:t>安装与配置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3" name="组合 2"/>
          <p:cNvGrpSpPr/>
          <p:nvPr>
            <p:custDataLst>
              <p:tags r:id="rId14"/>
            </p:custDataLst>
          </p:nvPr>
        </p:nvGrpSpPr>
        <p:grpSpPr>
          <a:xfrm>
            <a:off x="3143885" y="3976370"/>
            <a:ext cx="6184265" cy="539750"/>
            <a:chOff x="5305" y="6026"/>
            <a:chExt cx="9739" cy="850"/>
          </a:xfrm>
        </p:grpSpPr>
        <p:sp>
          <p:nvSpPr>
            <p:cNvPr id="4" name="任意多边形 3"/>
            <p:cNvSpPr/>
            <p:nvPr>
              <p:custDataLst>
                <p:tags r:id="rId15"/>
              </p:custDataLst>
            </p:nvPr>
          </p:nvSpPr>
          <p:spPr>
            <a:xfrm>
              <a:off x="6537" y="6026"/>
              <a:ext cx="8507" cy="850"/>
            </a:xfrm>
            <a:custGeom>
              <a:avLst/>
              <a:gdLst>
                <a:gd name="connsiteX0" fmla="*/ 0 w 4053840"/>
                <a:gd name="connsiteY0" fmla="*/ 0 h 290170"/>
                <a:gd name="connsiteX1" fmla="*/ 3908755 w 4053840"/>
                <a:gd name="connsiteY1" fmla="*/ 0 h 290170"/>
                <a:gd name="connsiteX2" fmla="*/ 4053840 w 4053840"/>
                <a:gd name="connsiteY2" fmla="*/ 145085 h 290170"/>
                <a:gd name="connsiteX3" fmla="*/ 3908755 w 4053840"/>
                <a:gd name="connsiteY3" fmla="*/ 290170 h 290170"/>
                <a:gd name="connsiteX4" fmla="*/ 0 w 4053840"/>
                <a:gd name="connsiteY4" fmla="*/ 290170 h 290170"/>
                <a:gd name="connsiteX5" fmla="*/ 0 w 4053840"/>
                <a:gd name="connsiteY5" fmla="*/ 0 h 29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290170">
                  <a:moveTo>
                    <a:pt x="4053840" y="290169"/>
                  </a:moveTo>
                  <a:lnTo>
                    <a:pt x="145085" y="290169"/>
                  </a:lnTo>
                  <a:lnTo>
                    <a:pt x="0" y="145085"/>
                  </a:lnTo>
                  <a:lnTo>
                    <a:pt x="145085" y="1"/>
                  </a:lnTo>
                  <a:lnTo>
                    <a:pt x="4053840" y="1"/>
                  </a:lnTo>
                  <a:lnTo>
                    <a:pt x="4053840" y="290169"/>
                  </a:lnTo>
                  <a:close/>
                </a:path>
              </a:pathLst>
            </a:custGeom>
            <a:solidFill>
              <a:srgbClr val="CFDEF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200536" tIns="45729" rIns="85359" spcCol="1270" anchor="ctr"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椭圆 19"/>
            <p:cNvSpPr/>
            <p:nvPr>
              <p:custDataLst>
                <p:tags r:id="rId16"/>
              </p:custDataLst>
            </p:nvPr>
          </p:nvSpPr>
          <p:spPr>
            <a:xfrm>
              <a:off x="5305" y="6026"/>
              <a:ext cx="850" cy="850"/>
            </a:xfrm>
            <a:prstGeom prst="ellipse">
              <a:avLst/>
            </a:prstGeom>
            <a:solidFill>
              <a:srgbClr val="E9EFF9"/>
            </a:solidFill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b="1" dirty="0">
                  <a:latin typeface="Arial" panose="020B0604020202020204" pitchFamily="34" charset="0"/>
                </a:rPr>
                <a:t>5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6" name="TextBox 218"/>
            <p:cNvSpPr txBox="1"/>
            <p:nvPr>
              <p:custDataLst>
                <p:tags r:id="rId17"/>
              </p:custDataLst>
            </p:nvPr>
          </p:nvSpPr>
          <p:spPr>
            <a:xfrm>
              <a:off x="7017" y="6209"/>
              <a:ext cx="8026" cy="5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eaLnBrk="1" hangingPunct="1"/>
              <a:r>
                <a:rPr lang="en-US" altLang="zh-CN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Mysql</a:t>
              </a:r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目录结构与命令行程序</a:t>
              </a:r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>
            <p:custDataLst>
              <p:tags r:id="rId18"/>
            </p:custDataLst>
          </p:nvPr>
        </p:nvGrpSpPr>
        <p:grpSpPr>
          <a:xfrm>
            <a:off x="3143885" y="3302635"/>
            <a:ext cx="6183630" cy="539750"/>
            <a:chOff x="5305" y="6026"/>
            <a:chExt cx="9738" cy="850"/>
          </a:xfrm>
        </p:grpSpPr>
        <p:sp>
          <p:nvSpPr>
            <p:cNvPr id="9" name="任意多边形 8"/>
            <p:cNvSpPr/>
            <p:nvPr>
              <p:custDataLst>
                <p:tags r:id="rId19"/>
              </p:custDataLst>
            </p:nvPr>
          </p:nvSpPr>
          <p:spPr>
            <a:xfrm>
              <a:off x="6537" y="6026"/>
              <a:ext cx="8507" cy="850"/>
            </a:xfrm>
            <a:custGeom>
              <a:avLst/>
              <a:gdLst>
                <a:gd name="connsiteX0" fmla="*/ 0 w 4053840"/>
                <a:gd name="connsiteY0" fmla="*/ 0 h 290170"/>
                <a:gd name="connsiteX1" fmla="*/ 3908755 w 4053840"/>
                <a:gd name="connsiteY1" fmla="*/ 0 h 290170"/>
                <a:gd name="connsiteX2" fmla="*/ 4053840 w 4053840"/>
                <a:gd name="connsiteY2" fmla="*/ 145085 h 290170"/>
                <a:gd name="connsiteX3" fmla="*/ 3908755 w 4053840"/>
                <a:gd name="connsiteY3" fmla="*/ 290170 h 290170"/>
                <a:gd name="connsiteX4" fmla="*/ 0 w 4053840"/>
                <a:gd name="connsiteY4" fmla="*/ 290170 h 290170"/>
                <a:gd name="connsiteX5" fmla="*/ 0 w 4053840"/>
                <a:gd name="connsiteY5" fmla="*/ 0 h 29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290170">
                  <a:moveTo>
                    <a:pt x="4053840" y="290169"/>
                  </a:moveTo>
                  <a:lnTo>
                    <a:pt x="145085" y="290169"/>
                  </a:lnTo>
                  <a:lnTo>
                    <a:pt x="0" y="145085"/>
                  </a:lnTo>
                  <a:lnTo>
                    <a:pt x="145085" y="1"/>
                  </a:lnTo>
                  <a:lnTo>
                    <a:pt x="4053840" y="1"/>
                  </a:lnTo>
                  <a:lnTo>
                    <a:pt x="4053840" y="290169"/>
                  </a:lnTo>
                  <a:close/>
                </a:path>
              </a:pathLst>
            </a:custGeom>
            <a:solidFill>
              <a:srgbClr val="CFDEF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200536" tIns="45729" rIns="85359" spcCol="1270" anchor="ctr"/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19"/>
            <p:cNvSpPr/>
            <p:nvPr>
              <p:custDataLst>
                <p:tags r:id="rId20"/>
              </p:custDataLst>
            </p:nvPr>
          </p:nvSpPr>
          <p:spPr>
            <a:xfrm>
              <a:off x="5305" y="6026"/>
              <a:ext cx="850" cy="850"/>
            </a:xfrm>
            <a:prstGeom prst="ellipse">
              <a:avLst/>
            </a:prstGeom>
            <a:solidFill>
              <a:srgbClr val="E9EFF9"/>
            </a:solidFill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b="1" dirty="0">
                  <a:latin typeface="Arial" panose="020B0604020202020204" pitchFamily="34" charset="0"/>
                </a:rPr>
                <a:t>4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12" name="TextBox 218"/>
            <p:cNvSpPr txBox="1"/>
            <p:nvPr>
              <p:custDataLst>
                <p:tags r:id="rId21"/>
              </p:custDataLst>
            </p:nvPr>
          </p:nvSpPr>
          <p:spPr>
            <a:xfrm>
              <a:off x="7017" y="6209"/>
              <a:ext cx="8026" cy="5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eaLnBrk="1" hangingPunct="1"/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  <a:r>
                <a:rPr lang="en-US" altLang="zh-CN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MySQL</a:t>
              </a:r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</a:t>
              </a:r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22"/>
            </p:custDataLst>
          </p:nvPr>
        </p:nvGrpSpPr>
        <p:grpSpPr>
          <a:xfrm>
            <a:off x="3142611" y="5274835"/>
            <a:ext cx="6183981" cy="539850"/>
            <a:chOff x="5305" y="6026"/>
            <a:chExt cx="9739" cy="850"/>
          </a:xfrm>
        </p:grpSpPr>
        <p:sp>
          <p:nvSpPr>
            <p:cNvPr id="14" name="任意多边形 13"/>
            <p:cNvSpPr/>
            <p:nvPr>
              <p:custDataLst>
                <p:tags r:id="rId23"/>
              </p:custDataLst>
            </p:nvPr>
          </p:nvSpPr>
          <p:spPr>
            <a:xfrm>
              <a:off x="6537" y="6026"/>
              <a:ext cx="8507" cy="850"/>
            </a:xfrm>
            <a:custGeom>
              <a:avLst/>
              <a:gdLst>
                <a:gd name="connsiteX0" fmla="*/ 0 w 4053840"/>
                <a:gd name="connsiteY0" fmla="*/ 0 h 290170"/>
                <a:gd name="connsiteX1" fmla="*/ 3908755 w 4053840"/>
                <a:gd name="connsiteY1" fmla="*/ 0 h 290170"/>
                <a:gd name="connsiteX2" fmla="*/ 4053840 w 4053840"/>
                <a:gd name="connsiteY2" fmla="*/ 145085 h 290170"/>
                <a:gd name="connsiteX3" fmla="*/ 3908755 w 4053840"/>
                <a:gd name="connsiteY3" fmla="*/ 290170 h 290170"/>
                <a:gd name="connsiteX4" fmla="*/ 0 w 4053840"/>
                <a:gd name="connsiteY4" fmla="*/ 290170 h 290170"/>
                <a:gd name="connsiteX5" fmla="*/ 0 w 4053840"/>
                <a:gd name="connsiteY5" fmla="*/ 0 h 290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290170">
                  <a:moveTo>
                    <a:pt x="4053840" y="290169"/>
                  </a:moveTo>
                  <a:lnTo>
                    <a:pt x="145085" y="290169"/>
                  </a:lnTo>
                  <a:lnTo>
                    <a:pt x="0" y="145085"/>
                  </a:lnTo>
                  <a:lnTo>
                    <a:pt x="145085" y="1"/>
                  </a:lnTo>
                  <a:lnTo>
                    <a:pt x="4053840" y="1"/>
                  </a:lnTo>
                  <a:lnTo>
                    <a:pt x="4053840" y="290169"/>
                  </a:lnTo>
                  <a:close/>
                </a:path>
              </a:pathLst>
            </a:custGeom>
            <a:solidFill>
              <a:srgbClr val="CFDEF3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txBody>
            <a:bodyPr lIns="200536" tIns="45729" rIns="85359" spcCol="1270" anchor="ctr"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椭圆 19"/>
            <p:cNvSpPr/>
            <p:nvPr>
              <p:custDataLst>
                <p:tags r:id="rId24"/>
              </p:custDataLst>
            </p:nvPr>
          </p:nvSpPr>
          <p:spPr>
            <a:xfrm>
              <a:off x="5305" y="6026"/>
              <a:ext cx="850" cy="850"/>
            </a:xfrm>
            <a:prstGeom prst="ellipse">
              <a:avLst/>
            </a:prstGeom>
            <a:solidFill>
              <a:srgbClr val="E9EFF9"/>
            </a:solidFill>
            <a:ln w="254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p>
              <a:pPr algn="ctr"/>
              <a:r>
                <a:rPr lang="en-US" altLang="zh-CN" b="1" dirty="0">
                  <a:latin typeface="Arial" panose="020B0604020202020204" pitchFamily="34" charset="0"/>
                </a:rPr>
                <a:t>7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17" name="TextBox 218"/>
            <p:cNvSpPr txBox="1"/>
            <p:nvPr>
              <p:custDataLst>
                <p:tags r:id="rId25"/>
              </p:custDataLst>
            </p:nvPr>
          </p:nvSpPr>
          <p:spPr>
            <a:xfrm>
              <a:off x="7017" y="6209"/>
              <a:ext cx="8026" cy="5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>
              <a:spAutoFit/>
            </a:bodyPr>
            <a:p>
              <a:pPr eaLnBrk="1" hangingPunct="1"/>
              <a:r>
                <a:rPr lang="en-US" altLang="zh-CN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MySQL</a:t>
              </a:r>
              <a:r>
                <a:rPr lang="zh-CN" altLang="en-US" sz="16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客户端的相关命令</a:t>
              </a:r>
              <a:endPara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2.7.1 </a:t>
            </a:r>
            <a:r>
              <a:rPr lang="zh-CN" altLang="en-US"/>
              <a:t>获取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打开</a:t>
            </a:r>
            <a:r>
              <a:rPr lang="en-US" altLang="zh-CN"/>
              <a:t>Mysql</a:t>
            </a:r>
            <a:r>
              <a:rPr lang="zh-CN" altLang="en-US"/>
              <a:t>的官网地址</a:t>
            </a:r>
            <a:r>
              <a:rPr lang="en-US" altLang="zh-CN"/>
              <a:t>https</a:t>
            </a:r>
            <a:r>
              <a:rPr lang="zh-CN" altLang="en-US"/>
              <a:t>：</a:t>
            </a:r>
            <a:r>
              <a:rPr lang="en-US" altLang="zh-CN"/>
              <a:t>//www.Mysql.com</a:t>
            </a:r>
            <a:r>
              <a:rPr lang="zh-CN" altLang="en-US"/>
              <a:t>获取软件的下载。</a:t>
            </a:r>
            <a:endParaRPr lang="zh-CN" altLang="en-US"/>
          </a:p>
          <a:p>
            <a:r>
              <a:rPr lang="en-US" altLang="zh-CN"/>
              <a:t>MySQL</a:t>
            </a:r>
            <a:r>
              <a:rPr lang="zh-CN" altLang="en-US"/>
              <a:t>主要提供了企业版（</a:t>
            </a:r>
            <a:r>
              <a:rPr lang="en-US" altLang="zh-CN"/>
              <a:t>Enterprise)</a:t>
            </a:r>
            <a:r>
              <a:rPr lang="zh-CN" altLang="en-US"/>
              <a:t>和社区版（</a:t>
            </a:r>
            <a:r>
              <a:rPr lang="en-US" altLang="zh-CN"/>
              <a:t>Community)</a:t>
            </a:r>
            <a:r>
              <a:rPr lang="zh-CN" altLang="en-US"/>
              <a:t>产品</a:t>
            </a:r>
            <a:endParaRPr lang="zh-CN" altLang="en-US"/>
          </a:p>
          <a:p>
            <a:r>
              <a:rPr lang="zh-CN" altLang="en-US"/>
              <a:t>选择</a:t>
            </a:r>
            <a:r>
              <a:rPr lang="en-US" altLang="zh-CN"/>
              <a:t>MySQL Community (GPL) Downloads</a:t>
            </a:r>
            <a:r>
              <a:rPr lang="zh-CN" altLang="en-US"/>
              <a:t>，进入下载</a:t>
            </a:r>
            <a:r>
              <a:rPr lang="en-US" altLang="zh-CN"/>
              <a:t>GPL</a:t>
            </a:r>
            <a:r>
              <a:rPr lang="zh-CN" altLang="en-US"/>
              <a:t>版本页面</a:t>
            </a:r>
            <a:endParaRPr lang="zh-CN" altLang="en-US"/>
          </a:p>
          <a:p>
            <a:r>
              <a:rPr lang="zh-CN" altLang="en-US"/>
              <a:t>基于</a:t>
            </a:r>
            <a:r>
              <a:rPr lang="en-US" altLang="zh-CN"/>
              <a:t>Windows</a:t>
            </a:r>
            <a:r>
              <a:rPr lang="zh-CN" altLang="en-US"/>
              <a:t>平台的</a:t>
            </a:r>
            <a:r>
              <a:rPr lang="en-US" altLang="zh-CN"/>
              <a:t>MySQL</a:t>
            </a:r>
            <a:r>
              <a:rPr lang="zh-CN" altLang="en-US"/>
              <a:t>安装文件有两个版本，一种是以</a:t>
            </a:r>
            <a:r>
              <a:rPr lang="en-US" altLang="zh-CN"/>
              <a:t>.msi</a:t>
            </a:r>
            <a:r>
              <a:rPr lang="zh-CN" altLang="en-US"/>
              <a:t>作为后缀名的二进制分发版，一种是以</a:t>
            </a:r>
            <a:r>
              <a:rPr lang="en-US" altLang="zh-CN"/>
              <a:t>.zip</a:t>
            </a:r>
            <a:r>
              <a:rPr lang="zh-CN" altLang="en-US"/>
              <a:t>作为后缀的压缩文件。</a:t>
            </a:r>
            <a:endParaRPr lang="zh-CN" altLang="en-US"/>
          </a:p>
          <a:p>
            <a:r>
              <a:rPr lang="zh-CN" altLang="en-US"/>
              <a:t>二进制分发版</a:t>
            </a:r>
            <a:r>
              <a:rPr lang="en-US" altLang="zh-CN"/>
              <a:t>.msi</a:t>
            </a:r>
            <a:r>
              <a:rPr lang="zh-CN" altLang="en-US"/>
              <a:t>的安装文件提供了图形化的安装向导，点击页面</a:t>
            </a:r>
            <a:r>
              <a:rPr lang="en-US" altLang="zh-CN"/>
              <a:t>MySQL Installer for Windows</a:t>
            </a:r>
            <a:r>
              <a:rPr lang="zh-CN" altLang="en-US"/>
              <a:t>可获取，按照向导提示进行操作即可完成安装。</a:t>
            </a:r>
            <a:endParaRPr lang="zh-CN" altLang="en-US"/>
          </a:p>
        </p:txBody>
      </p:sp>
      <p:pic>
        <p:nvPicPr>
          <p:cNvPr id="1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3205" y="2205355"/>
            <a:ext cx="6359525" cy="3500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421255"/>
            <a:ext cx="5748655" cy="3001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285" y="2565400"/>
            <a:ext cx="6266180" cy="3453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2.7.2 </a:t>
            </a:r>
            <a:r>
              <a:rPr lang="zh-CN" altLang="en-US"/>
              <a:t>安装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双击下载的安装文件</a:t>
            </a:r>
            <a:r>
              <a:rPr lang="en-US" altLang="zh-CN"/>
              <a:t>mysql-installer-community-8.0.33.0.msi</a:t>
            </a:r>
            <a:r>
              <a:rPr lang="zh-CN" altLang="en-US"/>
              <a:t>，打开界面如图</a:t>
            </a:r>
            <a:r>
              <a:rPr lang="en-US" altLang="zh-CN"/>
              <a:t>2.16</a:t>
            </a:r>
            <a:r>
              <a:rPr lang="zh-CN" altLang="en-US"/>
              <a:t>：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）选择安装类型界面：</a:t>
            </a:r>
            <a:r>
              <a:rPr lang="en-US" altLang="zh-CN"/>
              <a:t>Developer Default</a:t>
            </a:r>
            <a:r>
              <a:rPr lang="zh-CN" altLang="en-US"/>
              <a:t>安装开发所涉及的所有产品，</a:t>
            </a:r>
            <a:r>
              <a:rPr lang="en-US" altLang="zh-CN"/>
              <a:t>Server only</a:t>
            </a:r>
            <a:r>
              <a:rPr lang="zh-CN" altLang="en-US"/>
              <a:t>为仅安装服务器，</a:t>
            </a:r>
            <a:r>
              <a:rPr lang="en-US" altLang="zh-CN"/>
              <a:t>Client only</a:t>
            </a:r>
            <a:r>
              <a:rPr lang="zh-CN" altLang="en-US"/>
              <a:t>为仅安装客户端，</a:t>
            </a:r>
            <a:r>
              <a:rPr lang="en-US" altLang="zh-CN"/>
              <a:t>Full</a:t>
            </a:r>
            <a:r>
              <a:rPr lang="zh-CN" altLang="en-US"/>
              <a:t>为安装全部产品，</a:t>
            </a:r>
            <a:r>
              <a:rPr lang="en-US" altLang="zh-CN"/>
              <a:t>Custom</a:t>
            </a:r>
            <a:r>
              <a:rPr lang="zh-CN" altLang="en-US"/>
              <a:t>为定制安装。这里选择</a:t>
            </a:r>
            <a:r>
              <a:rPr lang="en-US" altLang="zh-CN"/>
              <a:t>Custom</a:t>
            </a:r>
            <a:r>
              <a:rPr lang="zh-CN" altLang="en-US"/>
              <a:t>，如图</a:t>
            </a:r>
            <a:r>
              <a:rPr lang="en-US" altLang="zh-CN"/>
              <a:t>2.16</a:t>
            </a:r>
            <a:r>
              <a:rPr lang="zh-CN" altLang="en-US"/>
              <a:t>所示。</a:t>
            </a:r>
            <a:endParaRPr lang="zh-CN" altLang="en-US"/>
          </a:p>
        </p:txBody>
      </p:sp>
      <p:pic>
        <p:nvPicPr>
          <p:cNvPr id="18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8067" y="1539875"/>
            <a:ext cx="5013960" cy="3779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2.7.2 </a:t>
            </a:r>
            <a:r>
              <a:rPr lang="zh-CN" altLang="en-US"/>
              <a:t>安装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）定制安装界面：默认情况下，安装路径为</a:t>
            </a:r>
            <a:r>
              <a:rPr lang="en-US" altLang="zh-CN"/>
              <a:t>C</a:t>
            </a:r>
            <a:r>
              <a:rPr lang="zh-CN" altLang="en-US"/>
              <a:t>：</a:t>
            </a:r>
            <a:r>
              <a:rPr lang="en-US" altLang="zh-CN"/>
              <a:t>\Program Files\MySQL\MySQL Server 8.0</a:t>
            </a:r>
            <a:r>
              <a:rPr lang="zh-CN" altLang="en-US"/>
              <a:t>，如果想要更改</a:t>
            </a:r>
            <a:r>
              <a:rPr lang="en-US" altLang="zh-CN"/>
              <a:t>Mysql</a:t>
            </a:r>
            <a:r>
              <a:rPr lang="zh-CN" altLang="en-US"/>
              <a:t>的安装目录可以单击</a:t>
            </a:r>
            <a:r>
              <a:rPr lang="en-US" altLang="zh-CN"/>
              <a:t>Advanced Options</a:t>
            </a:r>
            <a:r>
              <a:rPr lang="zh-CN" altLang="en-US"/>
              <a:t>更改。</a:t>
            </a:r>
            <a:r>
              <a:rPr lang="en-US" altLang="zh-CN"/>
              <a:t>Available Products</a:t>
            </a:r>
            <a:r>
              <a:rPr lang="zh-CN" altLang="en-US"/>
              <a:t>为组件选择框，从中选择需要安装的组件占击按钮即可加入装备安装框，点击</a:t>
            </a:r>
            <a:r>
              <a:rPr lang="en-US" altLang="zh-CN"/>
              <a:t>Next</a:t>
            </a:r>
            <a:r>
              <a:rPr lang="zh-CN" altLang="en-US"/>
              <a:t>，进入下一步，图</a:t>
            </a:r>
            <a:r>
              <a:rPr lang="en-US" altLang="zh-CN"/>
              <a:t>2.17</a:t>
            </a:r>
            <a:r>
              <a:rPr lang="zh-CN" altLang="en-US"/>
              <a:t>所示。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）安装确认界面：点击</a:t>
            </a:r>
            <a:r>
              <a:rPr lang="en-US" altLang="zh-CN"/>
              <a:t>Execute</a:t>
            </a:r>
            <a:r>
              <a:rPr lang="zh-CN" altLang="en-US"/>
              <a:t>执行安装，如图</a:t>
            </a:r>
            <a:r>
              <a:rPr lang="en-US" altLang="zh-CN"/>
              <a:t>2.18</a:t>
            </a:r>
            <a:r>
              <a:rPr lang="zh-CN" altLang="en-US"/>
              <a:t>所示。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4</a:t>
            </a:r>
            <a:r>
              <a:rPr lang="zh-CN" altLang="en-US"/>
              <a:t>）安装完成界面：点击</a:t>
            </a:r>
            <a:r>
              <a:rPr lang="en-US" altLang="zh-CN"/>
              <a:t>Next</a:t>
            </a:r>
            <a:r>
              <a:rPr lang="zh-CN" altLang="en-US"/>
              <a:t>执行进入安装配置，如图</a:t>
            </a:r>
            <a:r>
              <a:rPr lang="en-US" altLang="zh-CN"/>
              <a:t>2.19</a:t>
            </a:r>
            <a:r>
              <a:rPr lang="zh-CN" altLang="en-US"/>
              <a:t>所示。</a:t>
            </a:r>
            <a:endParaRPr lang="zh-CN" altLang="en-US"/>
          </a:p>
        </p:txBody>
      </p:sp>
      <p:pic>
        <p:nvPicPr>
          <p:cNvPr id="6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3145" y="1525905"/>
            <a:ext cx="5043805" cy="3807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797" y="1458278"/>
            <a:ext cx="5270500" cy="3942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480" y="1438593"/>
            <a:ext cx="5271135" cy="3982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en-US" altLang="zh-CN"/>
              <a:t>Mysql</a:t>
            </a:r>
            <a:r>
              <a:rPr lang="zh-CN" altLang="en-US"/>
              <a:t>安装完成后，还需要对服务器进行配置。点击图</a:t>
            </a:r>
            <a:r>
              <a:rPr lang="en-US" altLang="zh-CN"/>
              <a:t>2.19</a:t>
            </a:r>
            <a:r>
              <a:rPr lang="zh-CN" altLang="en-US"/>
              <a:t>中</a:t>
            </a:r>
            <a:r>
              <a:rPr lang="en-US" altLang="zh-CN"/>
              <a:t>Next</a:t>
            </a:r>
            <a:r>
              <a:rPr lang="zh-CN" altLang="en-US"/>
              <a:t>按钮进入服务器配置。</a:t>
            </a:r>
            <a:endParaRPr lang="zh-CN" altLang="en-US"/>
          </a:p>
          <a:p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）配置初始界面：如图</a:t>
            </a:r>
            <a:r>
              <a:rPr lang="en-US" altLang="zh-CN"/>
              <a:t>2.20</a:t>
            </a:r>
            <a:r>
              <a:rPr lang="zh-CN" altLang="en-US"/>
              <a:t>所示，点击</a:t>
            </a:r>
            <a:r>
              <a:rPr lang="en-US" altLang="zh-CN"/>
              <a:t>Next</a:t>
            </a:r>
            <a:r>
              <a:rPr lang="zh-CN" altLang="en-US"/>
              <a:t>开始详细配置。</a:t>
            </a:r>
            <a:endParaRPr lang="zh-CN" altLang="en-US"/>
          </a:p>
        </p:txBody>
      </p:sp>
      <p:pic>
        <p:nvPicPr>
          <p:cNvPr id="14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527" y="1429703"/>
            <a:ext cx="5273040" cy="39998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en-US" altLang="zh-CN"/>
              <a:t>2</a:t>
            </a:r>
            <a:r>
              <a:rPr lang="zh-CN" altLang="en-US"/>
              <a:t>）服务器类型和网络配置界面：</a:t>
            </a:r>
            <a:r>
              <a:rPr lang="en-US" altLang="zh-CN"/>
              <a:t>Config Type</a:t>
            </a:r>
            <a:r>
              <a:rPr lang="zh-CN" altLang="en-US"/>
              <a:t>是对服务器类型进行设置，将影响到内存、硬盘和过程或使用的决策。如图</a:t>
            </a:r>
            <a:r>
              <a:rPr lang="en-US" altLang="zh-CN"/>
              <a:t>2.21</a:t>
            </a:r>
            <a:r>
              <a:rPr lang="zh-CN" altLang="en-US"/>
              <a:t>所示，点击下拉按钮有四个选项：</a:t>
            </a:r>
            <a:endParaRPr lang="zh-CN" altLang="en-US"/>
          </a:p>
          <a:p>
            <a:pPr lvl="2"/>
            <a:r>
              <a:rPr lang="en-US" altLang="zh-CN"/>
              <a:t>Development  Machine(</a:t>
            </a:r>
            <a:r>
              <a:rPr lang="zh-CN" altLang="en-US"/>
              <a:t>开发机器</a:t>
            </a:r>
            <a:r>
              <a:rPr lang="en-US" altLang="zh-CN"/>
              <a:t>)</a:t>
            </a:r>
            <a:r>
              <a:rPr lang="zh-CN" altLang="en-US"/>
              <a:t>：该类型消耗的内存资源最少，代表典型个人用桌面工作站。假定机器上运行着多个桌面应用程序，将</a:t>
            </a:r>
            <a:r>
              <a:rPr lang="en-US" altLang="zh-CN"/>
              <a:t>MySQL</a:t>
            </a:r>
            <a:r>
              <a:rPr lang="zh-CN" altLang="en-US"/>
              <a:t>服务器配置成使用最少的系统资源，是默认选项，建议一般用户选择该项。</a:t>
            </a:r>
            <a:endParaRPr lang="zh-CN" altLang="en-US"/>
          </a:p>
          <a:p>
            <a:pPr lvl="2"/>
            <a:r>
              <a:rPr lang="en-US" altLang="zh-CN"/>
              <a:t> Server  Machine(</a:t>
            </a:r>
            <a:r>
              <a:rPr lang="zh-CN" altLang="en-US"/>
              <a:t>服务器</a:t>
            </a:r>
            <a:r>
              <a:rPr lang="en-US" altLang="zh-CN"/>
              <a:t>)</a:t>
            </a:r>
            <a:r>
              <a:rPr lang="zh-CN" altLang="en-US"/>
              <a:t>：该类型占用的资源稍多一些，代表服务器，</a:t>
            </a:r>
            <a:r>
              <a:rPr lang="en-US" altLang="zh-CN"/>
              <a:t>MySQL</a:t>
            </a:r>
            <a:r>
              <a:rPr lang="zh-CN" altLang="en-US"/>
              <a:t>服务器可以同其他应用程序一起运行，例如</a:t>
            </a:r>
            <a:r>
              <a:rPr lang="en-US" altLang="zh-CN"/>
              <a:t>FTP</a:t>
            </a:r>
            <a:r>
              <a:rPr lang="zh-CN" altLang="en-US"/>
              <a:t>、</a:t>
            </a:r>
            <a:r>
              <a:rPr lang="en-US" altLang="zh-CN"/>
              <a:t>Email</a:t>
            </a:r>
            <a:r>
              <a:rPr lang="zh-CN" altLang="en-US"/>
              <a:t>和</a:t>
            </a:r>
            <a:r>
              <a:rPr lang="en-US" altLang="zh-CN"/>
              <a:t>Web</a:t>
            </a:r>
            <a:r>
              <a:rPr lang="zh-CN" altLang="en-US"/>
              <a:t>服务器。</a:t>
            </a:r>
            <a:r>
              <a:rPr lang="en-US" altLang="zh-CN"/>
              <a:t>MySQL</a:t>
            </a:r>
            <a:r>
              <a:rPr lang="zh-CN" altLang="en-US"/>
              <a:t>服务器配置成使用适当比例的系统资源。</a:t>
            </a:r>
            <a:endParaRPr lang="zh-CN" altLang="en-US"/>
          </a:p>
          <a:p>
            <a:pPr lvl="2"/>
            <a:r>
              <a:rPr lang="en-US" altLang="zh-CN"/>
              <a:t> Dedicated  Machine(</a:t>
            </a:r>
            <a:r>
              <a:rPr lang="zh-CN" altLang="en-US"/>
              <a:t>专用服务器</a:t>
            </a:r>
            <a:r>
              <a:rPr lang="en-US" altLang="zh-CN"/>
              <a:t>)</a:t>
            </a:r>
            <a:r>
              <a:rPr lang="zh-CN" altLang="en-US"/>
              <a:t>：该选项代表只运行</a:t>
            </a:r>
            <a:r>
              <a:rPr lang="en-US" altLang="zh-CN"/>
              <a:t>MySQL</a:t>
            </a:r>
            <a:r>
              <a:rPr lang="zh-CN" altLang="en-US"/>
              <a:t>服务的服务器，消耗内存最大，假定没有运行其他服务程序，</a:t>
            </a:r>
            <a:r>
              <a:rPr lang="en-US" altLang="zh-CN"/>
              <a:t>MySQL</a:t>
            </a:r>
            <a:r>
              <a:rPr lang="zh-CN" altLang="en-US"/>
              <a:t>服务器配置成使用所有可用的系统资源。</a:t>
            </a:r>
            <a:endParaRPr lang="zh-CN" altLang="en-US"/>
          </a:p>
          <a:p>
            <a:pPr lvl="2"/>
            <a:r>
              <a:rPr lang="en-US" altLang="zh-CN"/>
              <a:t> Manual</a:t>
            </a:r>
            <a:r>
              <a:rPr lang="zh-CN" altLang="en-US"/>
              <a:t>使用默认的配置文件。</a:t>
            </a:r>
            <a:endParaRPr lang="zh-CN" altLang="en-US"/>
          </a:p>
          <a:p>
            <a:pPr marL="457200" lvl="2" indent="-457200" algn="l">
              <a:buClrTx/>
              <a:buSzTx/>
            </a:pPr>
            <a:r>
              <a:rPr lang="zh-CN" altLang="en-US" sz="2400" b="1"/>
              <a:t>这里我们选择Development Computer选项。</a:t>
            </a:r>
            <a:endParaRPr lang="zh-CN" altLang="en-US" sz="2400" b="1"/>
          </a:p>
          <a:p>
            <a:pPr lvl="2"/>
            <a:r>
              <a:rPr lang="en-US" altLang="zh-CN"/>
              <a:t>MySQL</a:t>
            </a:r>
            <a:r>
              <a:rPr lang="zh-CN" altLang="en-US"/>
              <a:t>默认情况下启动</a:t>
            </a:r>
            <a:r>
              <a:rPr lang="en-US" altLang="zh-CN"/>
              <a:t>TCP/IP</a:t>
            </a:r>
            <a:r>
              <a:rPr lang="zh-CN" altLang="en-US"/>
              <a:t>网络，端口号为</a:t>
            </a:r>
            <a:r>
              <a:rPr lang="en-US" altLang="zh-CN"/>
              <a:t>3306</a:t>
            </a:r>
            <a:r>
              <a:rPr lang="zh-CN" altLang="en-US"/>
              <a:t>，如果不想使用这个端口号，也可以自己填写端口，但必须保证端口号没被占用。在这里使用默认设置即可。如图</a:t>
            </a:r>
            <a:r>
              <a:rPr lang="en-US" altLang="zh-CN"/>
              <a:t>2.21</a:t>
            </a:r>
            <a:r>
              <a:rPr lang="zh-CN" altLang="en-US"/>
              <a:t>所示，点击</a:t>
            </a:r>
            <a:r>
              <a:rPr lang="en-US" altLang="zh-CN"/>
              <a:t>Next</a:t>
            </a:r>
            <a:r>
              <a:rPr lang="zh-CN" altLang="en-US"/>
              <a:t>开始下一步配置。</a:t>
            </a:r>
            <a:endParaRPr lang="zh-CN" altLang="en-US"/>
          </a:p>
        </p:txBody>
      </p:sp>
      <p:pic>
        <p:nvPicPr>
          <p:cNvPr id="25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527" y="1436370"/>
            <a:ext cx="5273040" cy="39865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3</a:t>
            </a:r>
            <a:r>
              <a:rPr lang="zh-CN" altLang="en-US"/>
              <a:t>）认证确认界面：认证方法默认使用强密码加密进行身份验证；选择</a:t>
            </a:r>
            <a:r>
              <a:rPr lang="en-US" altLang="zh-CN"/>
              <a:t>Use Legacy Authentication Method</a:t>
            </a:r>
            <a:r>
              <a:rPr lang="zh-CN" altLang="en-US"/>
              <a:t>则使用传统身份验证方法（保留</a:t>
            </a:r>
            <a:r>
              <a:rPr lang="en-US" altLang="zh-CN"/>
              <a:t>MySQL 5x</a:t>
            </a:r>
            <a:r>
              <a:rPr lang="zh-CN" altLang="en-US"/>
              <a:t>兼容性）如图</a:t>
            </a:r>
            <a:r>
              <a:rPr lang="en-US" altLang="zh-CN"/>
              <a:t> 2.22</a:t>
            </a:r>
            <a:r>
              <a:rPr lang="zh-CN" altLang="en-US"/>
              <a:t>所示，点击</a:t>
            </a:r>
            <a:r>
              <a:rPr lang="en-US" altLang="zh-CN"/>
              <a:t>Next</a:t>
            </a:r>
            <a:r>
              <a:rPr lang="zh-CN" altLang="en-US"/>
              <a:t>开始下一步配置。</a:t>
            </a:r>
            <a:endParaRPr lang="zh-CN" altLang="en-US"/>
          </a:p>
        </p:txBody>
      </p:sp>
      <p:pic>
        <p:nvPicPr>
          <p:cNvPr id="26" name="图片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9480" y="1458595"/>
            <a:ext cx="5271135" cy="3942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4</a:t>
            </a:r>
            <a:r>
              <a:rPr lang="zh-CN" altLang="en-US"/>
              <a:t>）登录账户和密码界面：设置</a:t>
            </a:r>
            <a:r>
              <a:rPr lang="en-US" altLang="zh-CN"/>
              <a:t>Root</a:t>
            </a:r>
            <a:r>
              <a:rPr lang="zh-CN" altLang="en-US"/>
              <a:t>帐户密码。</a:t>
            </a:r>
            <a:endParaRPr lang="zh-CN" altLang="en-US"/>
          </a:p>
        </p:txBody>
      </p:sp>
      <p:pic>
        <p:nvPicPr>
          <p:cNvPr id="27" name="图片 27"/>
          <p:cNvPicPr>
            <a:picLocks noChangeAspect="1"/>
          </p:cNvPicPr>
          <p:nvPr/>
        </p:nvPicPr>
        <p:blipFill>
          <a:blip r:embed="rId1"/>
          <a:srcRect b="961"/>
          <a:stretch>
            <a:fillRect/>
          </a:stretch>
        </p:blipFill>
        <p:spPr>
          <a:xfrm>
            <a:off x="3459797" y="1467168"/>
            <a:ext cx="5270500" cy="3924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图片 29"/>
          <p:cNvPicPr>
            <a:picLocks noChangeAspect="1"/>
          </p:cNvPicPr>
          <p:nvPr/>
        </p:nvPicPr>
        <p:blipFill>
          <a:blip r:embed="rId2"/>
          <a:srcRect l="21270" t="8680" r="21487" b="8508"/>
          <a:stretch>
            <a:fillRect/>
          </a:stretch>
        </p:blipFill>
        <p:spPr>
          <a:xfrm>
            <a:off x="3497580" y="1316673"/>
            <a:ext cx="5194935" cy="422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5</a:t>
            </a:r>
            <a:r>
              <a:rPr lang="zh-CN" altLang="en-US"/>
              <a:t>）</a:t>
            </a:r>
            <a:r>
              <a:rPr lang="en-US" altLang="zh-CN"/>
              <a:t>Windows</a:t>
            </a:r>
            <a:r>
              <a:rPr lang="zh-CN" altLang="en-US"/>
              <a:t>服务设置界面：设置</a:t>
            </a:r>
            <a:r>
              <a:rPr lang="en-US" altLang="zh-CN"/>
              <a:t>Mysql</a:t>
            </a:r>
            <a:r>
              <a:rPr lang="zh-CN" altLang="en-US"/>
              <a:t>在</a:t>
            </a:r>
            <a:r>
              <a:rPr lang="en-US" altLang="zh-CN"/>
              <a:t>Windows</a:t>
            </a:r>
            <a:r>
              <a:rPr lang="zh-CN" altLang="en-US"/>
              <a:t>操作系统的服务名。</a:t>
            </a:r>
            <a:r>
              <a:rPr lang="en-US" altLang="zh-CN"/>
              <a:t>Run Windows Service as...</a:t>
            </a:r>
            <a:r>
              <a:rPr lang="zh-CN" altLang="en-US"/>
              <a:t>设置以什么身份运行</a:t>
            </a:r>
            <a:r>
              <a:rPr lang="en-US" altLang="zh-CN"/>
              <a:t>Windows</a:t>
            </a:r>
            <a:r>
              <a:rPr lang="zh-CN" altLang="en-US"/>
              <a:t>服务，</a:t>
            </a:r>
            <a:r>
              <a:rPr lang="en-US" altLang="zh-CN"/>
              <a:t>Standard System Account(</a:t>
            </a:r>
            <a:r>
              <a:rPr lang="zh-CN" altLang="en-US"/>
              <a:t>标准系统帐户</a:t>
            </a:r>
            <a:r>
              <a:rPr lang="en-US" altLang="zh-CN"/>
              <a:t>)</a:t>
            </a:r>
            <a:r>
              <a:rPr lang="zh-CN" altLang="en-US"/>
              <a:t>默认选项，建议用于大多数场景；</a:t>
            </a:r>
            <a:r>
              <a:rPr lang="en-US" altLang="zh-CN"/>
              <a:t>Custom User</a:t>
            </a:r>
            <a:r>
              <a:rPr lang="zh-CN" altLang="en-US"/>
              <a:t>可以为现有用户帐户选择高级方案。如图</a:t>
            </a:r>
            <a:r>
              <a:rPr lang="en-US" altLang="zh-CN"/>
              <a:t>2.25</a:t>
            </a:r>
            <a:r>
              <a:rPr lang="zh-CN" altLang="en-US"/>
              <a:t>所示，点击</a:t>
            </a:r>
            <a:r>
              <a:rPr lang="en-US" altLang="zh-CN"/>
              <a:t>Next</a:t>
            </a:r>
            <a:r>
              <a:rPr lang="zh-CN" altLang="en-US"/>
              <a:t>开始下一步配置。</a:t>
            </a:r>
            <a:endParaRPr lang="zh-CN" altLang="en-US"/>
          </a:p>
        </p:txBody>
      </p:sp>
      <p:pic>
        <p:nvPicPr>
          <p:cNvPr id="30" name="图片 30"/>
          <p:cNvPicPr>
            <a:picLocks noChangeAspect="1"/>
          </p:cNvPicPr>
          <p:nvPr/>
        </p:nvPicPr>
        <p:blipFill>
          <a:blip r:embed="rId1"/>
          <a:srcRect t="1032"/>
          <a:stretch>
            <a:fillRect/>
          </a:stretch>
        </p:blipFill>
        <p:spPr>
          <a:xfrm>
            <a:off x="3458527" y="1450340"/>
            <a:ext cx="5273040" cy="3958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6</a:t>
            </a:r>
            <a:r>
              <a:rPr lang="zh-CN" altLang="en-US"/>
              <a:t>）服务器许可更新设置界面：设置是否允许</a:t>
            </a:r>
            <a:r>
              <a:rPr lang="en-US" altLang="zh-CN"/>
              <a:t>MysQL</a:t>
            </a:r>
            <a:r>
              <a:rPr lang="zh-CN" altLang="en-US"/>
              <a:t>安装程序更新安装文件夹文件许可，本项默认即可，如图</a:t>
            </a:r>
            <a:r>
              <a:rPr lang="en-US" altLang="zh-CN"/>
              <a:t>2.26</a:t>
            </a:r>
            <a:r>
              <a:rPr lang="zh-CN" altLang="en-US"/>
              <a:t>所示，点击</a:t>
            </a:r>
            <a:r>
              <a:rPr lang="en-US" altLang="zh-CN"/>
              <a:t>Next</a:t>
            </a:r>
            <a:r>
              <a:rPr lang="zh-CN" altLang="en-US"/>
              <a:t>开始下一步配置。</a:t>
            </a:r>
            <a:endParaRPr lang="zh-CN" altLang="en-US"/>
          </a:p>
        </p:txBody>
      </p:sp>
      <p:pic>
        <p:nvPicPr>
          <p:cNvPr id="31" name="图片 31"/>
          <p:cNvPicPr>
            <a:picLocks noChangeAspect="1"/>
          </p:cNvPicPr>
          <p:nvPr/>
        </p:nvPicPr>
        <p:blipFill>
          <a:blip r:embed="rId1"/>
          <a:srcRect t="812" b="1305"/>
          <a:stretch>
            <a:fillRect/>
          </a:stretch>
        </p:blipFill>
        <p:spPr>
          <a:xfrm>
            <a:off x="3459480" y="1477328"/>
            <a:ext cx="5271135" cy="3904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951865" y="1917065"/>
            <a:ext cx="4910455" cy="3397885"/>
          </a:xfrm>
        </p:spPr>
        <p:txBody>
          <a:bodyPr/>
          <a:p>
            <a:r>
              <a:rPr lang="zh-CN" altLang="en-US" sz="2000" b="0"/>
              <a:t>域</a:t>
            </a:r>
            <a:r>
              <a:rPr lang="en-US" altLang="zh-CN" sz="2000" b="0"/>
              <a:t>(domain)</a:t>
            </a:r>
            <a:r>
              <a:rPr lang="zh-CN" altLang="en-US" sz="2000" b="0"/>
              <a:t>：域是属性的取值范围。如性别的域是</a:t>
            </a:r>
            <a:r>
              <a:rPr lang="en-US" altLang="zh-CN" sz="2000" b="0"/>
              <a:t>(</a:t>
            </a:r>
            <a:r>
              <a:rPr lang="zh-CN" altLang="en-US" sz="2000" b="0"/>
              <a:t>男，女</a:t>
            </a:r>
            <a:r>
              <a:rPr lang="en-US" altLang="zh-CN" sz="2000" b="0"/>
              <a:t>)</a:t>
            </a:r>
            <a:r>
              <a:rPr lang="zh-CN" altLang="en-US" sz="2000" b="0"/>
              <a:t>。</a:t>
            </a:r>
            <a:endParaRPr lang="zh-CN" altLang="en-US" sz="2000" b="0"/>
          </a:p>
          <a:p>
            <a:r>
              <a:rPr lang="zh-CN" altLang="en-US" sz="2000" b="0"/>
              <a:t>分量：元组中的一个属性值。</a:t>
            </a:r>
            <a:endParaRPr lang="zh-CN" altLang="en-US" sz="2000" b="0"/>
          </a:p>
          <a:p>
            <a:r>
              <a:rPr lang="zh-CN" altLang="en-US" sz="2000" b="0"/>
              <a:t>关系模式：对关系的描述，通常可以简记为：关系名</a:t>
            </a:r>
            <a:r>
              <a:rPr lang="en-US" altLang="zh-CN" sz="2000" b="0"/>
              <a:t>(</a:t>
            </a:r>
            <a:r>
              <a:rPr lang="zh-CN" altLang="en-US" sz="2000" b="0"/>
              <a:t>属性</a:t>
            </a:r>
            <a:r>
              <a:rPr lang="en-US" altLang="zh-CN" sz="2000" b="0"/>
              <a:t>1</a:t>
            </a:r>
            <a:r>
              <a:rPr lang="zh-CN" altLang="en-US" sz="2000" b="0"/>
              <a:t>，属性</a:t>
            </a:r>
            <a:r>
              <a:rPr lang="en-US" altLang="zh-CN" sz="2000" b="0"/>
              <a:t>2</a:t>
            </a:r>
            <a:r>
              <a:rPr lang="zh-CN" altLang="en-US" sz="2000" b="0"/>
              <a:t>，</a:t>
            </a:r>
            <a:r>
              <a:rPr lang="en-US" altLang="zh-CN" sz="2000" b="0"/>
              <a:t>...</a:t>
            </a:r>
            <a:r>
              <a:rPr lang="zh-CN" altLang="en-US" sz="2000" b="0"/>
              <a:t>属性</a:t>
            </a:r>
            <a:r>
              <a:rPr lang="en-US" altLang="zh-CN" sz="2000" b="0"/>
              <a:t>n)</a:t>
            </a:r>
            <a:r>
              <a:rPr lang="zh-CN" altLang="en-US" sz="2000" b="0"/>
              <a:t>。例如，图</a:t>
            </a:r>
            <a:r>
              <a:rPr lang="en-US" altLang="zh-CN" sz="2000" b="0"/>
              <a:t>2.1</a:t>
            </a:r>
            <a:r>
              <a:rPr lang="zh-CN" altLang="en-US" sz="2000" b="0"/>
              <a:t>中二维表的关系模式可描述为：</a:t>
            </a:r>
            <a:endParaRPr lang="zh-CN" altLang="en-US" sz="2000" b="0"/>
          </a:p>
          <a:p>
            <a:r>
              <a:rPr lang="zh-CN" altLang="en-US" sz="2000" b="0"/>
              <a:t>学生</a:t>
            </a:r>
            <a:r>
              <a:rPr lang="en-US" altLang="zh-CN" sz="2000" b="0"/>
              <a:t>(</a:t>
            </a:r>
            <a:r>
              <a:rPr lang="zh-CN" altLang="en-US" sz="2000" b="0"/>
              <a:t>学号，姓名，性别，出生年月</a:t>
            </a:r>
            <a:r>
              <a:rPr lang="en-US" altLang="zh-CN" sz="2000" b="0"/>
              <a:t>)</a:t>
            </a:r>
            <a:r>
              <a:rPr lang="zh-CN" altLang="en-US" sz="2000" b="0"/>
              <a:t>。</a:t>
            </a:r>
            <a:endParaRPr lang="zh-CN" altLang="en-US" sz="2000" b="0"/>
          </a:p>
        </p:txBody>
      </p:sp>
      <p:graphicFrame>
        <p:nvGraphicFramePr>
          <p:cNvPr id="2" name="对象 -2147482623"/>
          <p:cNvGraphicFramePr>
            <a:graphicFrameLocks noChangeAspect="1"/>
          </p:cNvGraphicFramePr>
          <p:nvPr/>
        </p:nvGraphicFramePr>
        <p:xfrm>
          <a:off x="6383020" y="2205355"/>
          <a:ext cx="4951730" cy="1645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461000" imgH="1828800" progId="Visio.Drawing.11">
                  <p:embed/>
                </p:oleObj>
              </mc:Choice>
              <mc:Fallback>
                <p:oleObj name="" r:id="rId1" imgW="5461000" imgH="1828800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383020" y="2205355"/>
                        <a:ext cx="4951730" cy="16452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951865" y="119380"/>
            <a:ext cx="8545830" cy="789305"/>
          </a:xfrm>
          <a:noFill/>
          <a:ln>
            <a:noFill/>
          </a:ln>
        </p:spPr>
        <p:txBody>
          <a:bodyPr anchor="ctr" anchorCtr="0">
            <a:normAutofit/>
          </a:bodyPr>
          <a:p>
            <a:pPr algn="l"/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1. 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域（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Domain</a:t>
            </a:r>
            <a:r>
              <a:rPr lang="zh-CN" altLang="en-US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）</a:t>
            </a:r>
            <a:endParaRPr lang="zh-CN" altLang="en-US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 spd="slow" advClick="0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2.7.3 </a:t>
            </a:r>
            <a:r>
              <a:rPr lang="zh-CN" altLang="en-US"/>
              <a:t>配置</a:t>
            </a:r>
            <a:r>
              <a:rPr lang="en-US" altLang="zh-CN"/>
              <a:t>MySQL</a:t>
            </a:r>
            <a:endParaRPr lang="en-US" altLang="zh-CN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zh-CN" altLang="en-US"/>
              <a:t>（</a:t>
            </a:r>
            <a:r>
              <a:rPr lang="en-US" altLang="zh-CN"/>
              <a:t>7</a:t>
            </a:r>
            <a:r>
              <a:rPr lang="zh-CN" altLang="en-US"/>
              <a:t>）启用设置界面：如图</a:t>
            </a:r>
            <a:r>
              <a:rPr lang="en-US" altLang="zh-CN"/>
              <a:t>2.27</a:t>
            </a:r>
            <a:r>
              <a:rPr lang="zh-CN" altLang="en-US"/>
              <a:t>所示，点击</a:t>
            </a:r>
            <a:r>
              <a:rPr lang="en-US" altLang="zh-CN"/>
              <a:t>Execute</a:t>
            </a:r>
            <a:r>
              <a:rPr lang="zh-CN" altLang="en-US"/>
              <a:t>确认执行配置。执行后按钮变为</a:t>
            </a:r>
            <a:r>
              <a:rPr lang="en-US" altLang="zh-CN"/>
              <a:t>Finish</a:t>
            </a:r>
            <a:r>
              <a:rPr lang="zh-CN" altLang="en-US"/>
              <a:t>，点击完成配置，如图</a:t>
            </a:r>
            <a:r>
              <a:rPr lang="en-US" altLang="zh-CN"/>
              <a:t>2.28</a:t>
            </a:r>
            <a:r>
              <a:rPr lang="zh-CN" altLang="en-US"/>
              <a:t>所示。</a:t>
            </a:r>
            <a:endParaRPr lang="zh-CN" altLang="en-US"/>
          </a:p>
        </p:txBody>
      </p:sp>
      <p:pic>
        <p:nvPicPr>
          <p:cNvPr id="32" name="图片 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210" y="1440180"/>
            <a:ext cx="5273675" cy="3978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115" y="1432878"/>
            <a:ext cx="5269865" cy="3993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2.7.4 </a:t>
            </a:r>
            <a:r>
              <a:rPr lang="zh-CN" altLang="en-US"/>
              <a:t>管理</a:t>
            </a:r>
            <a:r>
              <a:rPr lang="en-US" altLang="zh-CN"/>
              <a:t>MySQL</a:t>
            </a:r>
            <a:r>
              <a:rPr lang="zh-CN" altLang="en-US"/>
              <a:t>服务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en-US" altLang="zh-CN"/>
              <a:t>MySQL</a:t>
            </a:r>
            <a:r>
              <a:rPr lang="zh-CN" altLang="en-US"/>
              <a:t>安装完成后，需要启动服务进程，否则客户端无法连接数据库。在前面的配置过程中，已经将</a:t>
            </a:r>
            <a:r>
              <a:rPr lang="en-US" altLang="zh-CN"/>
              <a:t>MySQL</a:t>
            </a:r>
            <a:r>
              <a:rPr lang="zh-CN" altLang="en-US"/>
              <a:t>安装为</a:t>
            </a:r>
            <a:r>
              <a:rPr lang="en-US" altLang="zh-CN"/>
              <a:t>Windows</a:t>
            </a:r>
            <a:r>
              <a:rPr lang="zh-CN" altLang="en-US"/>
              <a:t>服务。</a:t>
            </a:r>
            <a:r>
              <a:rPr lang="en-US" altLang="zh-CN"/>
              <a:t>MySQL</a:t>
            </a:r>
            <a:r>
              <a:rPr lang="zh-CN" altLang="en-US"/>
              <a:t>服务的启动与停止控制，可以通过两种方式来实现。</a:t>
            </a:r>
            <a:endParaRPr lang="zh-CN" altLang="en-US"/>
          </a:p>
          <a:p>
            <a:pPr lvl="1"/>
            <a:r>
              <a:rPr lang="en-US" altLang="zh-CN"/>
              <a:t>1.</a:t>
            </a:r>
            <a:r>
              <a:rPr lang="zh-CN" altLang="en-US"/>
              <a:t>通过命令行管理</a:t>
            </a:r>
            <a:r>
              <a:rPr lang="en-US" altLang="zh-CN"/>
              <a:t>MySQL</a:t>
            </a:r>
            <a:r>
              <a:rPr lang="zh-CN" altLang="en-US"/>
              <a:t>服务</a:t>
            </a:r>
            <a:r>
              <a:rPr lang="en-US" altLang="zh-CN"/>
              <a:t>	</a:t>
            </a:r>
            <a:endParaRPr lang="zh-CN" altLang="en-US"/>
          </a:p>
          <a:p>
            <a:pPr lvl="2"/>
            <a:r>
              <a:rPr lang="en-US" altLang="zh-CN"/>
              <a:t>MySQL</a:t>
            </a:r>
            <a:r>
              <a:rPr lang="zh-CN" altLang="en-US"/>
              <a:t>服务不仅可以通过</a:t>
            </a:r>
            <a:r>
              <a:rPr lang="en-US" altLang="zh-CN"/>
              <a:t>Windows</a:t>
            </a:r>
            <a:r>
              <a:rPr lang="zh-CN" altLang="en-US"/>
              <a:t>服务管理器启动，还可以通过命令行来启动。使用管理员身份打开命令提示符，输入如下命令启动名称为</a:t>
            </a:r>
            <a:r>
              <a:rPr lang="en-US" altLang="zh-CN"/>
              <a:t>MySQL</a:t>
            </a:r>
            <a:r>
              <a:rPr lang="zh-CN" altLang="en-US"/>
              <a:t>的服务。</a:t>
            </a:r>
            <a:endParaRPr lang="zh-CN" altLang="en-US"/>
          </a:p>
          <a:p>
            <a:pPr lvl="2"/>
            <a:r>
              <a:rPr lang="en-US" altLang="zh-CN"/>
              <a:t>net start mysql80</a:t>
            </a:r>
            <a:endParaRPr lang="en-US" altLang="zh-CN"/>
          </a:p>
          <a:p>
            <a:pPr lvl="2"/>
            <a:r>
              <a:rPr lang="zh-CN" altLang="en-US"/>
              <a:t>执行完上述命令，显示结果如图</a:t>
            </a:r>
            <a:r>
              <a:rPr lang="en-US" altLang="zh-CN"/>
              <a:t>2.29</a:t>
            </a:r>
            <a:r>
              <a:rPr lang="zh-CN" altLang="en-US"/>
              <a:t>所示。</a:t>
            </a:r>
            <a:endParaRPr lang="zh-CN" altLang="en-US"/>
          </a:p>
          <a:p>
            <a:pPr lvl="2"/>
            <a:endParaRPr lang="zh-CN" altLang="en-US"/>
          </a:p>
          <a:p>
            <a:pPr lvl="2"/>
            <a:r>
              <a:rPr lang="zh-CN" altLang="en-US"/>
              <a:t>停止</a:t>
            </a:r>
            <a:r>
              <a:rPr lang="en-US" altLang="zh-CN"/>
              <a:t>Mysql</a:t>
            </a:r>
            <a:r>
              <a:rPr lang="zh-CN" altLang="en-US"/>
              <a:t>服务使用如下命令：</a:t>
            </a:r>
            <a:endParaRPr lang="zh-CN" altLang="en-US"/>
          </a:p>
          <a:p>
            <a:pPr lvl="2"/>
            <a:r>
              <a:rPr lang="en-US" altLang="zh-CN"/>
              <a:t>net stop mysql80</a:t>
            </a:r>
            <a:endParaRPr lang="en-US" altLang="zh-CN"/>
          </a:p>
          <a:p>
            <a:pPr lvl="2"/>
            <a:r>
              <a:rPr lang="zh-CN" altLang="en-US"/>
              <a:t>执行完上述命令，显示结果如图</a:t>
            </a:r>
            <a:r>
              <a:rPr lang="en-US" altLang="zh-CN"/>
              <a:t>2.30</a:t>
            </a:r>
            <a:r>
              <a:rPr lang="zh-CN" altLang="en-US"/>
              <a:t>所示。</a:t>
            </a:r>
            <a:endParaRPr lang="zh-CN" altLang="en-US"/>
          </a:p>
        </p:txBody>
      </p:sp>
      <p:pic>
        <p:nvPicPr>
          <p:cNvPr id="35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0060" y="2319973"/>
            <a:ext cx="36099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385" y="2448560"/>
            <a:ext cx="3743325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2.7.4 </a:t>
            </a:r>
            <a:r>
              <a:rPr lang="zh-CN" altLang="en-US"/>
              <a:t>管理</a:t>
            </a:r>
            <a:r>
              <a:rPr lang="en-US" altLang="zh-CN"/>
              <a:t>MySQL</a:t>
            </a:r>
            <a:r>
              <a:rPr lang="zh-CN" altLang="en-US"/>
              <a:t>服务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452100" cy="5005705"/>
          </a:xfrm>
        </p:spPr>
        <p:txBody>
          <a:bodyPr/>
          <a:p>
            <a:r>
              <a:rPr lang="en-US" altLang="zh-CN"/>
              <a:t>2.</a:t>
            </a:r>
            <a:r>
              <a:rPr lang="zh-CN" altLang="en-US"/>
              <a:t>通过</a:t>
            </a:r>
            <a:r>
              <a:rPr lang="en-US" altLang="zh-CN"/>
              <a:t>Windows</a:t>
            </a:r>
            <a:r>
              <a:rPr lang="zh-CN" altLang="en-US"/>
              <a:t>服务管理器管理</a:t>
            </a:r>
            <a:r>
              <a:rPr lang="en-US" altLang="zh-CN"/>
              <a:t>MySQL</a:t>
            </a:r>
            <a:r>
              <a:rPr lang="zh-CN" altLang="en-US"/>
              <a:t>服务</a:t>
            </a:r>
            <a:endParaRPr lang="zh-CN" altLang="en-US"/>
          </a:p>
          <a:p>
            <a:pPr lvl="1"/>
            <a:r>
              <a:rPr lang="zh-CN" altLang="en-US"/>
              <a:t>通过</a:t>
            </a:r>
            <a:r>
              <a:rPr lang="en-US" altLang="zh-CN"/>
              <a:t>Windows</a:t>
            </a:r>
            <a:r>
              <a:rPr lang="zh-CN" altLang="en-US"/>
              <a:t>的服务管理器可以查看</a:t>
            </a:r>
            <a:r>
              <a:rPr lang="en-US" altLang="zh-CN"/>
              <a:t>MySQL</a:t>
            </a:r>
            <a:r>
              <a:rPr lang="zh-CN" altLang="en-US"/>
              <a:t>服务是否开启，在命令提示符中输入</a:t>
            </a:r>
            <a:r>
              <a:rPr lang="en-US" altLang="zh-CN"/>
              <a:t>services.msc</a:t>
            </a:r>
            <a:r>
              <a:rPr lang="zh-CN" altLang="en-US"/>
              <a:t>命令，就会打开</a:t>
            </a:r>
            <a:r>
              <a:rPr lang="en-US" altLang="zh-CN"/>
              <a:t>Windows</a:t>
            </a:r>
            <a:r>
              <a:rPr lang="zh-CN" altLang="en-US"/>
              <a:t>的服务管理器，如图</a:t>
            </a:r>
            <a:r>
              <a:rPr lang="en-US" altLang="zh-CN"/>
              <a:t>2.31</a:t>
            </a:r>
            <a:r>
              <a:rPr lang="zh-CN" altLang="en-US"/>
              <a:t>所示。</a:t>
            </a:r>
            <a:endParaRPr lang="zh-CN" altLang="en-US"/>
          </a:p>
          <a:p>
            <a:pPr lvl="1"/>
            <a:endParaRPr lang="zh-CN" altLang="en-US"/>
          </a:p>
          <a:p>
            <a:pPr lvl="1"/>
            <a:r>
              <a:rPr lang="zh-CN" altLang="en-US"/>
              <a:t>从图</a:t>
            </a:r>
            <a:r>
              <a:rPr lang="en-US" altLang="zh-CN"/>
              <a:t>2.31</a:t>
            </a:r>
            <a:r>
              <a:rPr lang="zh-CN" altLang="en-US"/>
              <a:t>可以看出，</a:t>
            </a:r>
            <a:r>
              <a:rPr lang="en-US" altLang="zh-CN"/>
              <a:t>MySQL</a:t>
            </a:r>
            <a:r>
              <a:rPr lang="zh-CN" altLang="en-US"/>
              <a:t>服务正在运行，此时可以直接双击</a:t>
            </a:r>
            <a:r>
              <a:rPr lang="en-US" altLang="zh-CN"/>
              <a:t>MySQL</a:t>
            </a:r>
            <a:r>
              <a:rPr lang="zh-CN" altLang="en-US"/>
              <a:t>服务项打开属性对话框，通过单击</a:t>
            </a:r>
            <a:r>
              <a:rPr lang="en-US" altLang="zh-CN"/>
              <a:t>“</a:t>
            </a:r>
            <a:r>
              <a:rPr lang="zh-CN" altLang="en-US"/>
              <a:t>启动</a:t>
            </a:r>
            <a:r>
              <a:rPr lang="en-US" altLang="zh-CN"/>
              <a:t>”</a:t>
            </a:r>
            <a:r>
              <a:rPr lang="zh-CN" altLang="en-US"/>
              <a:t>按钮修改服务的状态，如图</a:t>
            </a:r>
            <a:r>
              <a:rPr lang="en-US" altLang="zh-CN"/>
              <a:t>2.32</a:t>
            </a:r>
            <a:r>
              <a:rPr lang="zh-CN" altLang="en-US"/>
              <a:t>所示。</a:t>
            </a:r>
            <a:endParaRPr lang="zh-CN" altLang="en-US"/>
          </a:p>
        </p:txBody>
      </p:sp>
      <p:pic>
        <p:nvPicPr>
          <p:cNvPr id="37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8527" y="1793875"/>
            <a:ext cx="5273040" cy="327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817" y="1404938"/>
            <a:ext cx="3172460" cy="4049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2.7.5 Mysql</a:t>
            </a:r>
            <a:r>
              <a:rPr lang="zh-CN" altLang="en-US"/>
              <a:t>目录结构与命令行程序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5072380" cy="5005705"/>
          </a:xfrm>
        </p:spPr>
        <p:txBody>
          <a:bodyPr/>
          <a:p>
            <a:r>
              <a:rPr lang="en-US" altLang="zh-CN" sz="2000"/>
              <a:t>MySQL</a:t>
            </a:r>
            <a:r>
              <a:rPr lang="zh-CN" altLang="en-US" sz="2000"/>
              <a:t>安装完成后，会在磁盘上生成一个目录，该目录被称为</a:t>
            </a:r>
            <a:r>
              <a:rPr lang="en-US" altLang="zh-CN" sz="2000"/>
              <a:t>MySQL</a:t>
            </a:r>
            <a:r>
              <a:rPr lang="zh-CN" altLang="en-US" sz="2000"/>
              <a:t>的安装目录。</a:t>
            </a:r>
            <a:endParaRPr lang="zh-CN" altLang="en-US" sz="2000"/>
          </a:p>
          <a:p>
            <a:pPr lvl="1"/>
            <a:r>
              <a:rPr lang="en-US" altLang="zh-CN" sz="1800"/>
              <a:t>(1)bin</a:t>
            </a:r>
            <a:r>
              <a:rPr lang="zh-CN" altLang="en-US" sz="1800"/>
              <a:t>目录：存储了许多关于控制客户端程序和服务器程序的命令，如</a:t>
            </a:r>
            <a:r>
              <a:rPr lang="en-US" altLang="zh-CN" sz="1800"/>
              <a:t>mysql.exe</a:t>
            </a:r>
            <a:r>
              <a:rPr lang="zh-CN" altLang="en-US" sz="1800"/>
              <a:t>、</a:t>
            </a:r>
            <a:r>
              <a:rPr lang="en-US" altLang="zh-CN" sz="1800"/>
              <a:t>mysqld.exe</a:t>
            </a:r>
            <a:r>
              <a:rPr lang="zh-CN" altLang="en-US" sz="1800"/>
              <a:t>、</a:t>
            </a:r>
            <a:r>
              <a:rPr lang="en-US" altLang="zh-CN" sz="1800"/>
              <a:t>mysqladmin.exe</a:t>
            </a:r>
            <a:r>
              <a:rPr lang="zh-CN" altLang="en-US" sz="1800"/>
              <a:t>等。</a:t>
            </a:r>
            <a:endParaRPr lang="zh-CN" altLang="en-US" sz="1800"/>
          </a:p>
          <a:p>
            <a:pPr lvl="1"/>
            <a:r>
              <a:rPr lang="en-US" altLang="zh-CN" sz="1800"/>
              <a:t>(2)data</a:t>
            </a:r>
            <a:r>
              <a:rPr lang="zh-CN" altLang="en-US" sz="1800"/>
              <a:t>目录：用于放置一些日志文件以及数据库。</a:t>
            </a:r>
            <a:endParaRPr lang="zh-CN" altLang="en-US" sz="1800"/>
          </a:p>
          <a:p>
            <a:pPr lvl="1"/>
            <a:r>
              <a:rPr lang="en-US" altLang="zh-CN" sz="1800"/>
              <a:t>(3)include</a:t>
            </a:r>
            <a:r>
              <a:rPr lang="zh-CN" altLang="en-US" sz="1800"/>
              <a:t>目录：用于放置一些头文件，如</a:t>
            </a:r>
            <a:r>
              <a:rPr lang="en-US" altLang="zh-CN" sz="1800"/>
              <a:t>mysql.h</a:t>
            </a:r>
            <a:r>
              <a:rPr lang="zh-CN" altLang="en-US" sz="1800"/>
              <a:t>、</a:t>
            </a:r>
            <a:r>
              <a:rPr lang="en-US" altLang="zh-CN" sz="1800"/>
              <a:t>mysqld_ername.h</a:t>
            </a:r>
            <a:r>
              <a:rPr lang="zh-CN" altLang="en-US" sz="1800"/>
              <a:t>等。</a:t>
            </a:r>
            <a:endParaRPr lang="zh-CN" altLang="en-US" sz="1800"/>
          </a:p>
          <a:p>
            <a:pPr lvl="1"/>
            <a:r>
              <a:rPr lang="en-US" altLang="zh-CN" sz="1800"/>
              <a:t>(4)lib</a:t>
            </a:r>
            <a:r>
              <a:rPr lang="zh-CN" altLang="en-US" sz="1800"/>
              <a:t>目录：用于放置一系列的库文件。</a:t>
            </a:r>
            <a:endParaRPr lang="zh-CN" altLang="en-US" sz="1800"/>
          </a:p>
          <a:p>
            <a:pPr lvl="1"/>
            <a:r>
              <a:rPr lang="en-US" altLang="zh-CN" sz="1800"/>
              <a:t>(5)share</a:t>
            </a:r>
            <a:r>
              <a:rPr lang="zh-CN" altLang="en-US" sz="1800"/>
              <a:t>目录：用于存放字符集、语言等信息。</a:t>
            </a:r>
            <a:endParaRPr lang="zh-CN" altLang="en-US" sz="1800"/>
          </a:p>
          <a:p>
            <a:pPr lvl="1"/>
            <a:r>
              <a:rPr lang="en-US" altLang="zh-CN" sz="1800"/>
              <a:t>(6)my.ini</a:t>
            </a:r>
            <a:r>
              <a:rPr lang="zh-CN" altLang="en-US" sz="1800"/>
              <a:t>：是</a:t>
            </a:r>
            <a:r>
              <a:rPr lang="en-US" altLang="zh-CN" sz="1800"/>
              <a:t>MySQL</a:t>
            </a:r>
            <a:r>
              <a:rPr lang="zh-CN" altLang="en-US" sz="1800"/>
              <a:t>数据库中使用的配置文件。</a:t>
            </a:r>
            <a:endParaRPr lang="zh-CN" altLang="en-US" sz="1800"/>
          </a:p>
        </p:txBody>
      </p:sp>
      <p:pic>
        <p:nvPicPr>
          <p:cNvPr id="39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32245" y="1783080"/>
            <a:ext cx="5060950" cy="2376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zh-CN"/>
              <a:t>2.7.5 Mysql</a:t>
            </a:r>
            <a:r>
              <a:rPr lang="zh-CN" altLang="en-US"/>
              <a:t>目录结构与命令行程序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en-US" altLang="zh-CN" sz="2000" b="1"/>
              <a:t>bin目录中常用命令行程序功能简要介绍：</a:t>
            </a:r>
            <a:endParaRPr lang="en-US" altLang="zh-CN" sz="2000" b="1"/>
          </a:p>
          <a:p>
            <a:pPr lvl="1"/>
            <a:r>
              <a:rPr lang="en-US" altLang="zh-CN" sz="1600"/>
              <a:t>(1)mysqld</a:t>
            </a:r>
            <a:r>
              <a:rPr lang="zh-CN" altLang="en-US" sz="1600"/>
              <a:t>：</a:t>
            </a:r>
            <a:r>
              <a:rPr lang="en-US" altLang="zh-CN" sz="1600"/>
              <a:t>SQL</a:t>
            </a:r>
            <a:r>
              <a:rPr lang="zh-CN" altLang="en-US" sz="1600"/>
              <a:t>后台程序</a:t>
            </a:r>
            <a:r>
              <a:rPr lang="en-US" altLang="zh-CN" sz="1600"/>
              <a:t>(</a:t>
            </a:r>
            <a:r>
              <a:rPr lang="zh-CN" altLang="en-US" sz="1600"/>
              <a:t>即</a:t>
            </a:r>
            <a:r>
              <a:rPr lang="en-US" altLang="zh-CN" sz="1600"/>
              <a:t>MySQL</a:t>
            </a:r>
            <a:r>
              <a:rPr lang="zh-CN" altLang="en-US" sz="1600"/>
              <a:t>服务器进程</a:t>
            </a:r>
            <a:r>
              <a:rPr lang="en-US" altLang="zh-CN" sz="1600"/>
              <a:t>)</a:t>
            </a:r>
            <a:r>
              <a:rPr lang="zh-CN" altLang="en-US" sz="1600"/>
              <a:t>，该程序必须运行之后，客户端才能通过连接服务器来访问数据库。</a:t>
            </a:r>
            <a:endParaRPr lang="zh-CN" altLang="en-US" sz="1600"/>
          </a:p>
          <a:p>
            <a:pPr lvl="1"/>
            <a:r>
              <a:rPr lang="en-US" altLang="zh-CN" sz="1600"/>
              <a:t>(2)myisamchk</a:t>
            </a:r>
            <a:r>
              <a:rPr lang="zh-CN" altLang="en-US" sz="1600"/>
              <a:t>：用来描述、检查、优化和维护</a:t>
            </a:r>
            <a:r>
              <a:rPr lang="en-US" altLang="zh-CN" sz="1600"/>
              <a:t>MyISAM</a:t>
            </a:r>
            <a:r>
              <a:rPr lang="zh-CN" altLang="en-US" sz="1600"/>
              <a:t>表的实用工具。</a:t>
            </a:r>
            <a:endParaRPr lang="zh-CN" altLang="en-US" sz="1600"/>
          </a:p>
          <a:p>
            <a:pPr lvl="1"/>
            <a:r>
              <a:rPr lang="en-US" altLang="zh-CN" sz="1600"/>
              <a:t>(3)myisampack</a:t>
            </a:r>
            <a:r>
              <a:rPr lang="zh-CN" altLang="en-US" sz="1600"/>
              <a:t>：压缩</a:t>
            </a:r>
            <a:r>
              <a:rPr lang="en-US" altLang="zh-CN" sz="1600"/>
              <a:t>MyISAM</a:t>
            </a:r>
            <a:r>
              <a:rPr lang="zh-CN" altLang="en-US" sz="1600"/>
              <a:t>表以产生更小的只读表的一个工具。</a:t>
            </a:r>
            <a:endParaRPr lang="zh-CN" altLang="en-US" sz="1600"/>
          </a:p>
          <a:p>
            <a:pPr lvl="1"/>
            <a:r>
              <a:rPr lang="en-US" altLang="zh-CN" sz="1600"/>
              <a:t>(4)mysql</a:t>
            </a:r>
            <a:r>
              <a:rPr lang="zh-CN" altLang="en-US" sz="1600"/>
              <a:t>：交互式输入</a:t>
            </a:r>
            <a:r>
              <a:rPr lang="en-US" altLang="zh-CN" sz="1600"/>
              <a:t>SQL</a:t>
            </a:r>
            <a:r>
              <a:rPr lang="zh-CN" altLang="en-US" sz="1600"/>
              <a:t>语句或从文件以批处理模式执行它们的命令行工具。</a:t>
            </a:r>
            <a:endParaRPr lang="zh-CN" altLang="en-US" sz="1600"/>
          </a:p>
          <a:p>
            <a:pPr lvl="1"/>
            <a:r>
              <a:rPr lang="en-US" altLang="zh-CN" sz="1600"/>
              <a:t>(5)MySQLadmin</a:t>
            </a:r>
            <a:r>
              <a:rPr lang="zh-CN" altLang="en-US" sz="1600"/>
              <a:t>：执行管理操作的客户程序，例如创建或到除数据库，重载校权表，将表刷新到硬盘上，以及重新打开日志文件。</a:t>
            </a:r>
            <a:r>
              <a:rPr lang="en-US" altLang="zh-CN" sz="1600"/>
              <a:t>MysQLadmin</a:t>
            </a:r>
            <a:r>
              <a:rPr lang="zh-CN" altLang="en-US" sz="1600"/>
              <a:t>还可以用来检索版本、进程，以及服务器的状态信息。</a:t>
            </a:r>
            <a:endParaRPr lang="zh-CN" altLang="en-US" sz="1600"/>
          </a:p>
          <a:p>
            <a:pPr lvl="1"/>
            <a:r>
              <a:rPr lang="en-US" altLang="zh-CN" sz="1600"/>
              <a:t>(6)mysqlbinlog</a:t>
            </a:r>
            <a:r>
              <a:rPr lang="zh-CN" altLang="en-US" sz="1600"/>
              <a:t>：用户可视的方式展示出二进制日志中的内容。同时，也可以将其中的内容读取出来。在二进制日志文件中包含执行过的语句，可用来帮助系统从崩溃中恢复。</a:t>
            </a:r>
            <a:r>
              <a:rPr lang="en-US" altLang="zh-CN" sz="1600"/>
              <a:t>(7)mysqlcheck</a:t>
            </a:r>
            <a:r>
              <a:rPr lang="zh-CN" altLang="en-US" sz="1600"/>
              <a:t>：检查、修复、分析以及优化表的表健护客户程序。</a:t>
            </a:r>
            <a:endParaRPr lang="zh-CN" altLang="en-US" sz="1600"/>
          </a:p>
          <a:p>
            <a:pPr lvl="1"/>
            <a:r>
              <a:rPr lang="en-US" altLang="zh-CN" sz="1600"/>
              <a:t>(8)mysqldump</a:t>
            </a:r>
            <a:r>
              <a:rPr lang="zh-CN" altLang="en-US" sz="1600"/>
              <a:t>和</a:t>
            </a:r>
            <a:r>
              <a:rPr lang="en-US" altLang="zh-CN" sz="1600"/>
              <a:t>mysqlpump</a:t>
            </a:r>
            <a:r>
              <a:rPr lang="zh-CN" altLang="en-US" sz="1600"/>
              <a:t>：执行逻辑备份，生成一组</a:t>
            </a:r>
            <a:r>
              <a:rPr lang="en-US" altLang="zh-CN" sz="1600"/>
              <a:t>SQL</a:t>
            </a:r>
            <a:r>
              <a:rPr lang="zh-CN" altLang="en-US" sz="1600"/>
              <a:t>语句，可以执行这些</a:t>
            </a:r>
            <a:r>
              <a:rPr lang="en-US" altLang="zh-CN" sz="1600"/>
              <a:t>SQL</a:t>
            </a:r>
            <a:r>
              <a:rPr lang="zh-CN" altLang="en-US" sz="1600"/>
              <a:t>语句来重新生成原始的数据库对象定义和表数据。其中，</a:t>
            </a:r>
            <a:r>
              <a:rPr lang="en-US" altLang="zh-CN" sz="1600"/>
              <a:t>mysqldump</a:t>
            </a:r>
            <a:r>
              <a:rPr lang="zh-CN" altLang="en-US" sz="1600"/>
              <a:t>为单线程方式，</a:t>
            </a:r>
            <a:r>
              <a:rPr lang="en-US" altLang="zh-CN" sz="1600"/>
              <a:t>mysqlpump</a:t>
            </a:r>
            <a:r>
              <a:rPr lang="zh-CN" altLang="en-US" sz="1600"/>
              <a:t>为多线程方式。</a:t>
            </a:r>
            <a:endParaRPr lang="zh-CN" altLang="en-US" sz="1600"/>
          </a:p>
          <a:p>
            <a:pPr lvl="1"/>
            <a:r>
              <a:rPr lang="en-US" altLang="zh-CN" sz="1600"/>
              <a:t>(9)mysqlshow</a:t>
            </a:r>
            <a:r>
              <a:rPr lang="zh-CN" altLang="en-US" sz="1600"/>
              <a:t>：显示数据库、表、列以及素引相关信息的客户程序。</a:t>
            </a:r>
            <a:endParaRPr lang="zh-CN" altLang="en-US" sz="1600"/>
          </a:p>
          <a:p>
            <a:pPr lvl="1"/>
            <a:r>
              <a:rPr lang="en-US" altLang="zh-CN" sz="1600"/>
              <a:t>(10)mysqlimport</a:t>
            </a:r>
            <a:r>
              <a:rPr lang="zh-CN" altLang="en-US" sz="1600"/>
              <a:t>：使用</a:t>
            </a:r>
            <a:r>
              <a:rPr lang="en-US" altLang="zh-CN" sz="1600"/>
              <a:t>LOADDATAINFILE</a:t>
            </a:r>
            <a:r>
              <a:rPr lang="zh-CN" altLang="en-US" sz="1600"/>
              <a:t>将文本文件导入相关表的客户程序。</a:t>
            </a:r>
            <a:endParaRPr lang="zh-CN" alt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2.7.6 </a:t>
            </a:r>
            <a:r>
              <a:rPr lang="zh-CN" altLang="en-US">
                <a:sym typeface="+mn-ea"/>
              </a:rPr>
              <a:t>设置环境变量与用户登录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en-US" altLang="zh-CN" sz="2000" b="1"/>
              <a:t>1.</a:t>
            </a:r>
            <a:r>
              <a:rPr lang="zh-CN" altLang="en-US" sz="2000" b="1"/>
              <a:t>设置环境变量</a:t>
            </a:r>
            <a:endParaRPr lang="en-US" altLang="zh-CN" sz="2000" b="1"/>
          </a:p>
          <a:p>
            <a:pPr lvl="1"/>
            <a:r>
              <a:rPr lang="zh-CN" altLang="en-US" sz="1600"/>
              <a:t>手动配置</a:t>
            </a:r>
            <a:r>
              <a:rPr lang="en-US" altLang="zh-CN" sz="1600"/>
              <a:t>PATH</a:t>
            </a:r>
            <a:r>
              <a:rPr lang="zh-CN" altLang="en-US" sz="1600"/>
              <a:t>变量，具体的操作步骤如下。</a:t>
            </a:r>
            <a:endParaRPr lang="zh-CN" altLang="en-US" sz="1600"/>
          </a:p>
          <a:p>
            <a:pPr lvl="1"/>
            <a:r>
              <a:rPr lang="zh-CN" altLang="en-US" sz="1600"/>
              <a:t>（</a:t>
            </a:r>
            <a:r>
              <a:rPr lang="en-US" altLang="zh-CN" sz="1600"/>
              <a:t>1</a:t>
            </a:r>
            <a:r>
              <a:rPr lang="zh-CN" altLang="en-US" sz="1600"/>
              <a:t>）在桌面上右击计算机图标，在弹出的快捷菜单中选择属性，单击高级系统设置链接，如图</a:t>
            </a:r>
            <a:r>
              <a:rPr lang="en-US" altLang="zh-CN" sz="1600"/>
              <a:t>2.34</a:t>
            </a:r>
            <a:r>
              <a:rPr lang="zh-CN" altLang="en-US" sz="1600"/>
              <a:t>所示。</a:t>
            </a:r>
            <a:endParaRPr lang="zh-CN" altLang="en-US" sz="1600"/>
          </a:p>
          <a:p>
            <a:pPr lvl="1"/>
            <a:r>
              <a:rPr lang="zh-CN" altLang="en-US" sz="1600"/>
              <a:t>（</a:t>
            </a:r>
            <a:r>
              <a:rPr lang="en-US" altLang="zh-CN" sz="1600"/>
              <a:t>2</a:t>
            </a:r>
            <a:r>
              <a:rPr lang="zh-CN" altLang="en-US" sz="1600"/>
              <a:t>）点击环境变量设置，打开环境变量设置对话框，如图</a:t>
            </a:r>
            <a:r>
              <a:rPr lang="en-US" altLang="zh-CN" sz="1600"/>
              <a:t>2.35</a:t>
            </a:r>
            <a:r>
              <a:rPr lang="zh-CN" altLang="en-US" sz="1600"/>
              <a:t>所示</a:t>
            </a:r>
            <a:endParaRPr lang="zh-CN" altLang="en-US" sz="1600"/>
          </a:p>
          <a:p>
            <a:pPr lvl="1"/>
            <a:r>
              <a:rPr lang="zh-CN" altLang="en-US" sz="1600"/>
              <a:t>（</a:t>
            </a:r>
            <a:r>
              <a:rPr lang="en-US" altLang="zh-CN" sz="1600"/>
              <a:t>3</a:t>
            </a:r>
            <a:r>
              <a:rPr lang="zh-CN" altLang="en-US" sz="1600"/>
              <a:t>）在系统环境变量列表里选中</a:t>
            </a:r>
            <a:r>
              <a:rPr lang="en-US" altLang="zh-CN" sz="1600"/>
              <a:t>Path</a:t>
            </a:r>
            <a:r>
              <a:rPr lang="zh-CN" altLang="en-US" sz="1600"/>
              <a:t>点击编辑，出现浏览对话框，如图</a:t>
            </a:r>
            <a:r>
              <a:rPr lang="en-US" altLang="zh-CN" sz="1600"/>
              <a:t>2.36</a:t>
            </a:r>
            <a:r>
              <a:rPr lang="zh-CN" altLang="en-US" sz="1600"/>
              <a:t>所示。</a:t>
            </a:r>
            <a:endParaRPr lang="zh-CN" altLang="en-US" sz="1600"/>
          </a:p>
          <a:p>
            <a:pPr lvl="1"/>
            <a:r>
              <a:rPr lang="zh-CN" altLang="en-US" sz="1600"/>
              <a:t>（</a:t>
            </a:r>
            <a:r>
              <a:rPr lang="en-US" altLang="zh-CN" sz="1600"/>
              <a:t>4</a:t>
            </a:r>
            <a:r>
              <a:rPr lang="zh-CN" altLang="en-US" sz="1600"/>
              <a:t>）点击浏览找到安装路径的</a:t>
            </a:r>
            <a:r>
              <a:rPr lang="en-US" altLang="zh-CN" sz="1600"/>
              <a:t>bin </a:t>
            </a:r>
            <a:r>
              <a:rPr lang="zh-CN" altLang="en-US" sz="1600"/>
              <a:t>，点击确定按键即可把安装目录</a:t>
            </a:r>
            <a:r>
              <a:rPr lang="en-US" altLang="zh-CN" sz="1600"/>
              <a:t>bin</a:t>
            </a:r>
            <a:r>
              <a:rPr lang="zh-CN" altLang="en-US" sz="1600"/>
              <a:t>加入环境变量目录，如图</a:t>
            </a:r>
            <a:r>
              <a:rPr lang="en-US" altLang="zh-CN" sz="1600"/>
              <a:t>2.37</a:t>
            </a:r>
            <a:r>
              <a:rPr lang="zh-CN" altLang="en-US" sz="1600"/>
              <a:t>所示。</a:t>
            </a:r>
            <a:endParaRPr lang="zh-CN" altLang="en-US" sz="1600"/>
          </a:p>
        </p:txBody>
      </p:sp>
      <p:pic>
        <p:nvPicPr>
          <p:cNvPr id="40" name="图片 40"/>
          <p:cNvPicPr>
            <a:picLocks noChangeAspect="1"/>
          </p:cNvPicPr>
          <p:nvPr/>
        </p:nvPicPr>
        <p:blipFill>
          <a:blip r:embed="rId1"/>
          <a:srcRect b="1850"/>
          <a:stretch>
            <a:fillRect/>
          </a:stretch>
        </p:blipFill>
        <p:spPr>
          <a:xfrm>
            <a:off x="3143567" y="1629410"/>
            <a:ext cx="2462530" cy="303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图片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967" y="1925955"/>
            <a:ext cx="2296160" cy="300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292" y="2205038"/>
            <a:ext cx="2386330" cy="2799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图片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527" y="2349500"/>
            <a:ext cx="2336800" cy="27978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2.7.6 </a:t>
            </a:r>
            <a:r>
              <a:rPr lang="zh-CN" altLang="en-US"/>
              <a:t>设置环境变量与用户登录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zh-CN" altLang="en-US" sz="2000" b="1"/>
              <a:t>2.登录MySQL数据库</a:t>
            </a:r>
            <a:endParaRPr lang="zh-CN" altLang="en-US" sz="2000" b="1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 sz="1600" b="1"/>
              <a:t>通过两种方式登录</a:t>
            </a:r>
            <a:r>
              <a:rPr lang="en-US" altLang="zh-CN" sz="1600" b="1"/>
              <a:t>MySQL</a:t>
            </a:r>
            <a:r>
              <a:rPr lang="zh-CN" altLang="en-US" sz="1600" b="1"/>
              <a:t>数据库。</a:t>
            </a:r>
            <a:endParaRPr lang="zh-CN" altLang="en-US" sz="1600" b="1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 sz="1600" b="1"/>
              <a:t>（</a:t>
            </a:r>
            <a:r>
              <a:rPr lang="en-US" altLang="zh-CN" sz="1600" b="1"/>
              <a:t>1</a:t>
            </a:r>
            <a:r>
              <a:rPr lang="zh-CN" altLang="en-US" sz="1600" b="1"/>
              <a:t>）使用</a:t>
            </a:r>
            <a:r>
              <a:rPr lang="en-US" altLang="zh-CN" sz="1600" b="1"/>
              <a:t>windows</a:t>
            </a:r>
            <a:r>
              <a:rPr lang="zh-CN" altLang="en-US" sz="1600" b="1"/>
              <a:t>命令登录</a:t>
            </a:r>
            <a:endParaRPr lang="zh-CN" altLang="en-US" sz="1600" b="1"/>
          </a:p>
          <a:p>
            <a:pPr marL="1371600" lvl="3" indent="-457200" algn="l">
              <a:buClrTx/>
              <a:buSzTx/>
              <a:buChar char="•"/>
            </a:pPr>
            <a:r>
              <a:rPr lang="en-US" altLang="zh-CN" sz="2000" b="1"/>
              <a:t>mysql -uroot -p</a:t>
            </a:r>
            <a:endParaRPr lang="en-US" altLang="zh-CN" sz="2000" b="1"/>
          </a:p>
          <a:p>
            <a:pPr marL="1371600" lvl="3" indent="-457200" algn="l">
              <a:buClrTx/>
              <a:buSzTx/>
              <a:buChar char="•"/>
            </a:pPr>
            <a:r>
              <a:rPr lang="zh-CN" altLang="en-US" sz="2000" b="1"/>
              <a:t>成功登录</a:t>
            </a:r>
            <a:r>
              <a:rPr lang="en-US" altLang="zh-CN" sz="2000" b="1"/>
              <a:t>MySQL</a:t>
            </a:r>
            <a:r>
              <a:rPr lang="zh-CN" altLang="en-US" sz="2000" b="1"/>
              <a:t>服务器后，运行效果如图</a:t>
            </a:r>
            <a:r>
              <a:rPr lang="en-US" altLang="zh-CN" sz="2000" b="1"/>
              <a:t>2.38</a:t>
            </a:r>
            <a:r>
              <a:rPr lang="zh-CN" altLang="en-US" sz="2000" b="1"/>
              <a:t>所示。</a:t>
            </a:r>
            <a:endParaRPr lang="zh-CN" altLang="en-US" sz="2000" b="1"/>
          </a:p>
          <a:p>
            <a:pPr marL="914400" lvl="2" indent="-457200" algn="l">
              <a:buClrTx/>
              <a:buSzTx/>
              <a:buChar char="•"/>
            </a:pPr>
            <a:r>
              <a:rPr lang="zh-CN" altLang="en-US" sz="1600" b="1"/>
              <a:t>（2）使用命令行登录</a:t>
            </a:r>
            <a:endParaRPr lang="zh-CN" altLang="en-US" sz="1600" b="1"/>
          </a:p>
          <a:p>
            <a:pPr marL="1371600" lvl="3" indent="-457200" algn="l">
              <a:buClrTx/>
              <a:buSzTx/>
              <a:buChar char="•"/>
            </a:pPr>
            <a:r>
              <a:rPr lang="zh-CN" altLang="en-US" sz="2000" b="1"/>
              <a:t>在</a:t>
            </a:r>
            <a:r>
              <a:rPr lang="en-US" altLang="zh-CN" sz="2000" b="1"/>
              <a:t>“</a:t>
            </a:r>
            <a:r>
              <a:rPr lang="zh-CN" altLang="en-US" sz="2000" b="1"/>
              <a:t>开始</a:t>
            </a:r>
            <a:r>
              <a:rPr lang="en-US" altLang="zh-CN" sz="2000" b="1"/>
              <a:t>”</a:t>
            </a:r>
            <a:r>
              <a:rPr lang="zh-CN" altLang="en-US" sz="2000" b="1"/>
              <a:t>菜单中依次选择</a:t>
            </a:r>
            <a:r>
              <a:rPr lang="en-US" altLang="zh-CN" sz="2000" b="1"/>
              <a:t>“</a:t>
            </a:r>
            <a:r>
              <a:rPr lang="zh-CN" altLang="en-US" sz="2000" b="1"/>
              <a:t>程序</a:t>
            </a:r>
            <a:r>
              <a:rPr lang="en-US" altLang="zh-CN" sz="2000" b="1"/>
              <a:t>”</a:t>
            </a:r>
            <a:r>
              <a:rPr lang="en-US" altLang="en-US" sz="2000" b="1"/>
              <a:t>→</a:t>
            </a:r>
            <a:r>
              <a:rPr lang="en-US" altLang="zh-CN" sz="2000" b="1"/>
              <a:t>MySQL</a:t>
            </a:r>
            <a:r>
              <a:rPr lang="en-US" altLang="en-US" sz="2000" b="1"/>
              <a:t>→</a:t>
            </a:r>
            <a:r>
              <a:rPr lang="en-US" altLang="zh-CN" sz="2000" b="1"/>
              <a:t>MySQL Server 8.0</a:t>
            </a:r>
            <a:r>
              <a:rPr lang="en-US" altLang="en-US" sz="2000" b="1"/>
              <a:t>→</a:t>
            </a:r>
            <a:r>
              <a:rPr lang="en-US" altLang="zh-CN" sz="2000" b="1"/>
              <a:t>MySQL 8.0 Command Line Client</a:t>
            </a:r>
            <a:r>
              <a:rPr lang="zh-CN" altLang="en-US" sz="2000" b="1"/>
              <a:t>命令打开</a:t>
            </a:r>
            <a:r>
              <a:rPr lang="en-US" altLang="zh-CN" sz="2000" b="1"/>
              <a:t>MySQL</a:t>
            </a:r>
            <a:r>
              <a:rPr lang="zh-CN" altLang="en-US" sz="2000" b="1"/>
              <a:t>命令行客户端窗口，此时就会提示输入密码，密码输入正确后便可以登录到</a:t>
            </a:r>
            <a:r>
              <a:rPr lang="en-US" altLang="zh-CN" sz="2000" b="1"/>
              <a:t>MySQL</a:t>
            </a:r>
            <a:r>
              <a:rPr lang="zh-CN" altLang="en-US" sz="2000" b="1"/>
              <a:t>数据库，如图</a:t>
            </a:r>
            <a:r>
              <a:rPr lang="en-US" altLang="zh-CN" sz="2000" b="1"/>
              <a:t>2.39</a:t>
            </a:r>
            <a:r>
              <a:rPr lang="zh-CN" altLang="en-US" sz="2000" b="1"/>
              <a:t>所示。</a:t>
            </a:r>
            <a:endParaRPr lang="zh-CN" altLang="en-US" sz="2000" b="1"/>
          </a:p>
        </p:txBody>
      </p:sp>
      <p:pic>
        <p:nvPicPr>
          <p:cNvPr id="44" name="图片 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1067" y="2061210"/>
            <a:ext cx="5267960" cy="273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45"/>
          <p:cNvPicPr>
            <a:picLocks noChangeAspect="1"/>
          </p:cNvPicPr>
          <p:nvPr/>
        </p:nvPicPr>
        <p:blipFill>
          <a:blip r:embed="rId2"/>
          <a:srcRect l="586" t="48543" r="81090" b="33841"/>
          <a:stretch>
            <a:fillRect/>
          </a:stretch>
        </p:blipFill>
        <p:spPr>
          <a:xfrm>
            <a:off x="4150995" y="2493645"/>
            <a:ext cx="4620895" cy="249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图片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985" y="2925445"/>
            <a:ext cx="5287645" cy="2359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2.7.7 MySQL</a:t>
            </a:r>
            <a:r>
              <a:rPr lang="zh-CN" altLang="en-US"/>
              <a:t>客户端的相关命令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zh-CN" altLang="en-US" sz="2000" b="1"/>
              <a:t>在命令行中输入</a:t>
            </a:r>
            <a:r>
              <a:rPr lang="en-US" altLang="zh-CN" sz="2000" b="1"/>
              <a:t>help</a:t>
            </a:r>
            <a:r>
              <a:rPr lang="zh-CN" altLang="en-US" sz="2000" b="1"/>
              <a:t>或者</a:t>
            </a:r>
            <a:r>
              <a:rPr lang="en-US" altLang="zh-CN" sz="2000" b="1"/>
              <a:t>\h</a:t>
            </a:r>
            <a:r>
              <a:rPr lang="zh-CN" altLang="en-US" sz="2000" b="1"/>
              <a:t>命令，就会显示</a:t>
            </a:r>
            <a:r>
              <a:rPr lang="en-US" altLang="zh-CN" sz="2000" b="1"/>
              <a:t>MySQL</a:t>
            </a:r>
            <a:r>
              <a:rPr lang="zh-CN" altLang="en-US" sz="2000" b="1"/>
              <a:t>客户端的帮助信息，如图</a:t>
            </a:r>
            <a:r>
              <a:rPr lang="en-US" altLang="zh-CN" sz="2000" b="1"/>
              <a:t>2.40</a:t>
            </a:r>
            <a:r>
              <a:rPr lang="zh-CN" altLang="en-US" sz="2000" b="1"/>
              <a:t>所示。</a:t>
            </a:r>
            <a:endParaRPr lang="en-US" altLang="zh-CN" sz="2000" b="1"/>
          </a:p>
          <a:p>
            <a:pPr lvl="1"/>
            <a:endParaRPr lang="zh-CN" altLang="en-US" sz="1600"/>
          </a:p>
        </p:txBody>
      </p:sp>
      <p:pic>
        <p:nvPicPr>
          <p:cNvPr id="47" name="图片 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4960" y="1657350"/>
            <a:ext cx="7033260" cy="3545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2.7.7 MySQL</a:t>
            </a:r>
            <a:r>
              <a:rPr lang="zh-CN" altLang="en-US">
                <a:sym typeface="+mn-ea"/>
              </a:rPr>
              <a:t>客户端的相关命令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zh-CN" altLang="en-US" sz="2000" b="1"/>
              <a:t>表</a:t>
            </a:r>
            <a:r>
              <a:rPr lang="en-US" altLang="zh-CN" sz="2000" b="1"/>
              <a:t>2.2</a:t>
            </a:r>
            <a:r>
              <a:rPr lang="zh-CN" altLang="en-US" sz="2000" b="1"/>
              <a:t>中列出了</a:t>
            </a:r>
            <a:r>
              <a:rPr lang="en-US" altLang="zh-CN" sz="2000" b="1"/>
              <a:t>MySQL</a:t>
            </a:r>
            <a:r>
              <a:rPr lang="zh-CN" altLang="en-US" sz="2000" b="1"/>
              <a:t>的命令，这些命令既可以使用一个单词来表示，也可以通过</a:t>
            </a:r>
            <a:r>
              <a:rPr lang="en-US" altLang="zh-CN" sz="2000" b="1"/>
              <a:t>“\</a:t>
            </a:r>
            <a:r>
              <a:rPr lang="zh-CN" altLang="en-US" sz="2000" b="1"/>
              <a:t>字母</a:t>
            </a:r>
            <a:r>
              <a:rPr lang="en-US" altLang="zh-CN" sz="2000" b="1"/>
              <a:t>”</a:t>
            </a:r>
            <a:r>
              <a:rPr lang="zh-CN" altLang="en-US" sz="2000" b="1"/>
              <a:t>的方式来表示。</a:t>
            </a:r>
            <a:endParaRPr lang="en-US" altLang="zh-CN" sz="2000" b="1"/>
          </a:p>
          <a:p>
            <a:pPr lvl="1"/>
            <a:endParaRPr lang="zh-CN" altLang="en-US" sz="1600"/>
          </a:p>
        </p:txBody>
      </p:sp>
      <p:graphicFrame>
        <p:nvGraphicFramePr>
          <p:cNvPr id="2" name="表格 1"/>
          <p:cNvGraphicFramePr/>
          <p:nvPr/>
        </p:nvGraphicFramePr>
        <p:xfrm>
          <a:off x="855980" y="1753235"/>
          <a:ext cx="10478135" cy="1578610"/>
        </p:xfrm>
        <a:graphic>
          <a:graphicData uri="http://schemas.openxmlformats.org/drawingml/2006/table">
            <a:tbl>
              <a:tblPr/>
              <a:tblGrid>
                <a:gridCol w="1907540"/>
                <a:gridCol w="1313815"/>
                <a:gridCol w="7256780"/>
              </a:tblGrid>
              <a:tr h="0"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命令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简写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具体含义</a:t>
                      </a:r>
                      <a:endParaRPr lang="zh-CN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?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\?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显示帮助信息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clear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\c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清除当前输入语句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connect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\r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连接到服务器，可选参数为数据库和主机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delimiter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\d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设置语句分隔符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ego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\G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发送命令到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r>
                        <a:rPr lang="zh-CN" altLang="en-US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服务器，并显示结果</a:t>
                      </a:r>
                      <a:endParaRPr lang="zh-CN" altLang="en-US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exit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\q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退出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go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\g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发送命令到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r>
                        <a:rPr lang="zh-CN" altLang="en-US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服务器</a:t>
                      </a:r>
                      <a:endParaRPr lang="zh-CN" altLang="en-US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help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\h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显示帮助信息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notee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不能将数据导出到文件中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print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\p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打印当前命令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prompt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\R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改变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r>
                        <a:rPr lang="zh-CN" altLang="en-US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提示信息</a:t>
                      </a:r>
                      <a:endParaRPr lang="zh-CN" altLang="en-US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quit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\q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退出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rehash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\#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重建完成散列，用于表名自动补全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source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</a:t>
                      </a: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。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执行一个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SQL</a:t>
                      </a:r>
                      <a:r>
                        <a:rPr lang="zh-CN" altLang="en-US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脚本文件，以一个文件名作为参数</a:t>
                      </a:r>
                      <a:endParaRPr lang="zh-CN" altLang="en-US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status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\s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从服务器获取</a:t>
                      </a: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MySQL</a:t>
                      </a:r>
                      <a:r>
                        <a:rPr lang="zh-CN" altLang="en-US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的状态信息</a:t>
                      </a:r>
                      <a:endParaRPr lang="zh-CN" altLang="en-US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tee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设置输出文件，将所有信息添加到给定的输出文件中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use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\u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选择一个数据库使用，参数为数据库名称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charset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\C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切换到另一个字符集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warnings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\W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每一个语句之后显示警告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nowarnings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\w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每一个语句之后不显示警告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resetconnection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ctr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US" alt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\x</a:t>
                      </a:r>
                      <a:endParaRPr lang="en-US" alt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marL="0" indent="560705" algn="just"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1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清理会话上下文信息</a:t>
                      </a:r>
                      <a:endParaRPr lang="zh-CN" sz="10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>
                <a:sym typeface="+mn-ea"/>
              </a:rPr>
              <a:t>2.7.7 MySQL</a:t>
            </a:r>
            <a:r>
              <a:rPr lang="zh-CN" altLang="en-US">
                <a:sym typeface="+mn-ea"/>
              </a:rPr>
              <a:t>客户端的相关命令</a:t>
            </a:r>
            <a:endParaRPr lang="zh-CN" altLang="en-US"/>
          </a:p>
        </p:txBody>
      </p:sp>
      <p:sp>
        <p:nvSpPr>
          <p:cNvPr id="10" name="内容占位符 9"/>
          <p:cNvSpPr/>
          <p:nvPr>
            <p:ph idx="4294967295"/>
          </p:nvPr>
        </p:nvSpPr>
        <p:spPr>
          <a:xfrm>
            <a:off x="978535" y="1094105"/>
            <a:ext cx="10320655" cy="5005705"/>
          </a:xfrm>
        </p:spPr>
        <p:txBody>
          <a:bodyPr/>
          <a:p>
            <a:pPr marL="457200" lvl="1" indent="-457200" algn="l">
              <a:buClrTx/>
              <a:buSzTx/>
              <a:buChar char="•"/>
            </a:pPr>
            <a:r>
              <a:rPr lang="zh-CN" altLang="en-US" sz="2000" b="1"/>
              <a:t>使用</a:t>
            </a:r>
            <a:r>
              <a:rPr lang="en-US" altLang="zh-CN" sz="2000" b="1"/>
              <a:t>status</a:t>
            </a:r>
            <a:r>
              <a:rPr lang="zh-CN" altLang="en-US" sz="2000" b="1"/>
              <a:t>命令查看</a:t>
            </a:r>
            <a:r>
              <a:rPr lang="en-US" altLang="zh-CN" sz="2000" b="1"/>
              <a:t>Mysql</a:t>
            </a:r>
            <a:r>
              <a:rPr lang="zh-CN" altLang="en-US" sz="2000" b="1"/>
              <a:t>服务器状态信息，结果如图</a:t>
            </a:r>
            <a:r>
              <a:rPr lang="en-US" altLang="zh-CN" sz="2000" b="1"/>
              <a:t>2.41</a:t>
            </a:r>
            <a:r>
              <a:rPr lang="zh-CN" altLang="en-US" sz="2000" b="1"/>
              <a:t>所示：</a:t>
            </a:r>
            <a:endParaRPr lang="en-US" altLang="zh-CN" sz="2000" b="1"/>
          </a:p>
          <a:p>
            <a:pPr lvl="1"/>
            <a:endParaRPr lang="zh-CN" altLang="en-US" sz="1600"/>
          </a:p>
        </p:txBody>
      </p:sp>
      <p:pic>
        <p:nvPicPr>
          <p:cNvPr id="48" name="图片 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6905" y="1949450"/>
            <a:ext cx="8375650" cy="2961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0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00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1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2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3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4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5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6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7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8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09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1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10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11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12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1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1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2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121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22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23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24.xml><?xml version="1.0" encoding="utf-8"?>
<p:tagLst xmlns:p="http://schemas.openxmlformats.org/presentationml/2006/main">
  <p:tag name="KSO_WM_DIAGRAM_VIRTUALLY_FRAME" val="{&quot;height&quot;:308.96365740740737,&quot;left&quot;:197.44964585885094,&quot;top&quot;:139.6363425925926,&quot;width&quot;:566.027854141149}"/>
</p:tagLst>
</file>

<file path=ppt/tags/tag125.xml><?xml version="1.0" encoding="utf-8"?>
<p:tagLst xmlns:p="http://schemas.openxmlformats.org/presentationml/2006/main">
  <p:tag name="ISPRING_RESOURCE_PATHS_HASH_PRESENTER" val="417f8e4a56fc57c2e92e6fdc581ab83ee55365e"/>
  <p:tag name="commondata" val="eyJoZGlkIjoiYjE3OTMxOGI0NjhjYThlMGE1ZjliNmExNTU4MWM3YjIifQ=="/>
</p:tagLst>
</file>

<file path=ppt/tags/tag13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4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5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17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8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1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0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1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2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4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5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27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8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2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3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3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6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8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3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40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2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3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4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5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46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47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48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49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50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1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52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3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4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55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6.xml><?xml version="1.0" encoding="utf-8"?>
<p:tagLst xmlns:p="http://schemas.openxmlformats.org/presentationml/2006/main">
  <p:tag name="KSO_WM_DIAGRAM_VIRTUALLY_FRAME" val="{&quot;height&quot;:417.31220472440947,&quot;left&quot;:231.5,&quot;top&quot;:83.49259842519685,&quot;width&quot;:511.9612598425198}"/>
</p:tagLst>
</file>

<file path=ppt/tags/tag5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5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5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6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6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7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7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.xml><?xml version="1.0" encoding="utf-8"?>
<p:tagLst xmlns:p="http://schemas.openxmlformats.org/presentationml/2006/main">
  <p:tag name="KSO_WM_DIAGRAM_VIRTUALLY_FRAME" val="{&quot;height&quot;:417.31220472440947,&quot;left&quot;:40.3,&quot;top&quot;:83.49259842519685,&quot;width&quot;:869.55}"/>
</p:tagLst>
</file>

<file path=ppt/tags/tag8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89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.xml><?xml version="1.0" encoding="utf-8"?>
<p:tagLst xmlns:p="http://schemas.openxmlformats.org/presentationml/2006/main">
  <p:tag name="KSO_WM_DIAGRAM_VIRTUALLY_FRAME" val="{&quot;height&quot;:417.31220472440947,&quot;left&quot;:231.50795275590548,&quot;top&quot;:118.19259842519685,&quot;width&quot;:511.15330708661423}"/>
</p:tagLst>
</file>

<file path=ppt/tags/tag90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1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2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3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4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5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6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7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8.xml><?xml version="1.0" encoding="utf-8"?>
<p:tagLst xmlns:p="http://schemas.openxmlformats.org/presentationml/2006/main">
  <p:tag name="KSO_WM_DIAGRAM_VIRTUALLY_FRAME" val="{&quot;height&quot;:260.81284030329533,&quot;left&quot;:197.44964585885094,&quot;top&quot;:139.6363425925926,&quot;width&quot;:566.027854141149}"/>
</p:tagLst>
</file>

<file path=ppt/tags/tag99.xml><?xml version="1.0" encoding="utf-8"?>
<p:tagLst xmlns:p="http://schemas.openxmlformats.org/presentationml/2006/main">
  <p:tag name="TABLE_ENDDRAG_ORIGIN_RECT" val="429*140"/>
  <p:tag name="TABLE_ENDDRAG_RECT" val="312*279*429*140"/>
</p:tagLst>
</file>

<file path=ppt/theme/theme1.xml><?xml version="1.0" encoding="utf-8"?>
<a:theme xmlns:a="http://schemas.openxmlformats.org/drawingml/2006/main" name="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4_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14345</Words>
  <Application>WPS 演示</Application>
  <PresentationFormat>自定义</PresentationFormat>
  <Paragraphs>1155</Paragraphs>
  <Slides>102</Slides>
  <Notes>75</Notes>
  <HiddenSlides>0</HiddenSlides>
  <MMClips>0</MMClips>
  <ScaleCrop>false</ScaleCrop>
  <HeadingPairs>
    <vt:vector size="8" baseType="variant">
      <vt:variant>
        <vt:lpstr>已用的字体</vt:lpstr>
      </vt:variant>
      <vt:variant>
        <vt:i4>29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102</vt:i4>
      </vt:variant>
    </vt:vector>
  </HeadingPairs>
  <TitlesOfParts>
    <vt:vector size="144" baseType="lpstr">
      <vt:lpstr>Arial</vt:lpstr>
      <vt:lpstr>宋体</vt:lpstr>
      <vt:lpstr>Wingdings</vt:lpstr>
      <vt:lpstr>微软雅黑</vt:lpstr>
      <vt:lpstr>微软雅黑 Light</vt:lpstr>
      <vt:lpstr>Times New Roman</vt:lpstr>
      <vt:lpstr>思源黑体 CN Medium</vt:lpstr>
      <vt:lpstr>黑体</vt:lpstr>
      <vt:lpstr>Calibri</vt:lpstr>
      <vt:lpstr>字魂58号-创中黑</vt:lpstr>
      <vt:lpstr>Source Han Sans K Bold</vt:lpstr>
      <vt:lpstr>Yu Gothic UI Semibold</vt:lpstr>
      <vt:lpstr>Arial</vt:lpstr>
      <vt:lpstr>Times New Roman</vt:lpstr>
      <vt:lpstr>Courier New</vt:lpstr>
      <vt:lpstr>字魂105号-简雅黑</vt:lpstr>
      <vt:lpstr>Arial Unicode MS</vt:lpstr>
      <vt:lpstr>U.S. 101</vt:lpstr>
      <vt:lpstr>Segoe Print</vt:lpstr>
      <vt:lpstr>Roboto</vt:lpstr>
      <vt:lpstr>Open Sans Light</vt:lpstr>
      <vt:lpstr>Symbol</vt:lpstr>
      <vt:lpstr>Wingdings</vt:lpstr>
      <vt:lpstr>Calibri</vt:lpstr>
      <vt:lpstr>Courier New</vt:lpstr>
      <vt:lpstr>Arial Unicode MS</vt:lpstr>
      <vt:lpstr>Tahoma</vt:lpstr>
      <vt:lpstr>Arial Black</vt:lpstr>
      <vt:lpstr>华文琥珀</vt:lpstr>
      <vt:lpstr>Office 主题</vt:lpstr>
      <vt:lpstr>124_Office 主题</vt:lpstr>
      <vt:lpstr>Visio.Drawing.11</vt:lpstr>
      <vt:lpstr>Visio.Drawing.11</vt:lpstr>
      <vt:lpstr>Word.Document.8</vt:lpstr>
      <vt:lpstr>Visio.Drawing.11</vt:lpstr>
      <vt:lpstr>Visio.Drawing.11</vt:lpstr>
      <vt:lpstr>Equation.3</vt:lpstr>
      <vt:lpstr>Visio.Drawing.11</vt:lpstr>
      <vt:lpstr>Equation.KSEE3</vt:lpstr>
      <vt:lpstr>Equation.KSEE3</vt:lpstr>
      <vt:lpstr>Visio.Drawing.11</vt:lpstr>
      <vt:lpstr>Visio.Drawing.11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数据类型</vt:lpstr>
      <vt:lpstr>关系数据模型的基本概念与形式化定义</vt:lpstr>
      <vt:lpstr>1. 域（Domain）</vt:lpstr>
      <vt:lpstr>1. 域（Domain）</vt:lpstr>
      <vt:lpstr>1. 域（Domain）</vt:lpstr>
      <vt:lpstr>2. 笛卡尔积（Cartesian Product）</vt:lpstr>
      <vt:lpstr>笛卡尔积（续）</vt:lpstr>
      <vt:lpstr>笛卡尔积（续）</vt:lpstr>
      <vt:lpstr>笛卡尔积（续）</vt:lpstr>
      <vt:lpstr>3. 关系（Relation）</vt:lpstr>
      <vt:lpstr>3. 关系（Relation）</vt:lpstr>
      <vt:lpstr>3. 关系（Relation）</vt:lpstr>
      <vt:lpstr>3. 关系（Relation）</vt:lpstr>
      <vt:lpstr>3. 关系（Relation）</vt:lpstr>
      <vt:lpstr>3. 关系（Relation）</vt:lpstr>
      <vt:lpstr>2.1.2  关系模式</vt:lpstr>
      <vt:lpstr>1．什么是关系模式</vt:lpstr>
      <vt:lpstr>2．定义关系模式</vt:lpstr>
      <vt:lpstr>定义关系模式 （续）</vt:lpstr>
      <vt:lpstr>定义关系模式 （续）</vt:lpstr>
      <vt:lpstr>3.  关系模式与关系</vt:lpstr>
      <vt:lpstr>2.1.3  关系数据库</vt:lpstr>
      <vt:lpstr>2.1.4   关系模型的存储结构</vt:lpstr>
      <vt:lpstr>PowerPoint 演示文稿</vt:lpstr>
      <vt:lpstr>关系数据模型的基本概念与形式化定义</vt:lpstr>
      <vt:lpstr>2.2.1 基本的关系操作</vt:lpstr>
      <vt:lpstr>2.2.2 关系数据库语言的分类</vt:lpstr>
      <vt:lpstr>PowerPoint 演示文稿</vt:lpstr>
      <vt:lpstr>关系数据模型的基本概念与形式化定义</vt:lpstr>
      <vt:lpstr>关系的三类完整性约束</vt:lpstr>
      <vt:lpstr>2.3.1 实体完整性</vt:lpstr>
      <vt:lpstr>实体完整性（续）</vt:lpstr>
      <vt:lpstr>2.3.2 参照完整性</vt:lpstr>
      <vt:lpstr>1. 关系间的引用</vt:lpstr>
      <vt:lpstr>2．外码（Foreign Key）</vt:lpstr>
      <vt:lpstr>2．外码（Foreign Key）</vt:lpstr>
      <vt:lpstr>2．外码（Foreign Key）</vt:lpstr>
      <vt:lpstr>3. 参照完整性规则</vt:lpstr>
      <vt:lpstr>3. 参照完整性规则</vt:lpstr>
      <vt:lpstr>3. 参照完整性规则</vt:lpstr>
      <vt:lpstr>2.3.3 用户定义的完整性</vt:lpstr>
      <vt:lpstr>PowerPoint 演示文稿</vt:lpstr>
      <vt:lpstr>关系数据模型的基本概念与形式化定义</vt:lpstr>
      <vt:lpstr>2.4 关系代数</vt:lpstr>
      <vt:lpstr>2.4 关系代数</vt:lpstr>
      <vt:lpstr>2.4 关系代数</vt:lpstr>
      <vt:lpstr>（1） 并（Union）</vt:lpstr>
      <vt:lpstr>（2）差（Difference）</vt:lpstr>
      <vt:lpstr>（3） 交（Intersection）</vt:lpstr>
      <vt:lpstr>（4） 笛卡尔积（Cartesian Product）</vt:lpstr>
      <vt:lpstr>（4） 笛卡尔积（Cartesian Product）</vt:lpstr>
      <vt:lpstr>2.4.2 专门的关系运算</vt:lpstr>
      <vt:lpstr>2.4.2 专门的关系运算</vt:lpstr>
      <vt:lpstr>1. 选择（Selection） </vt:lpstr>
      <vt:lpstr>2. 投影（Projection） </vt:lpstr>
      <vt:lpstr>PowerPoint 演示文稿</vt:lpstr>
      <vt:lpstr>PowerPoint 演示文稿</vt:lpstr>
      <vt:lpstr>4. 除运算（Division） </vt:lpstr>
      <vt:lpstr>4. 除运算（Division） </vt:lpstr>
      <vt:lpstr>4. 除运算（Division） </vt:lpstr>
      <vt:lpstr>PowerPoint 演示文稿</vt:lpstr>
      <vt:lpstr>PowerPoint 演示文稿</vt:lpstr>
      <vt:lpstr>关系数据模型的基本概念与形式化定义</vt:lpstr>
      <vt:lpstr>SQL概述</vt:lpstr>
      <vt:lpstr>SQL标准的进展过程</vt:lpstr>
      <vt:lpstr>3.1.2 SQL的特点</vt:lpstr>
      <vt:lpstr>2. 高度非过程化</vt:lpstr>
      <vt:lpstr>3. 面向集合的操作方式</vt:lpstr>
      <vt:lpstr>4. 以同一种语法结构提供多种使用方式</vt:lpstr>
      <vt:lpstr>5.语言简洁，易学易用</vt:lpstr>
      <vt:lpstr>5.语言简洁，易学易用</vt:lpstr>
      <vt:lpstr>PowerPoint 演示文稿</vt:lpstr>
      <vt:lpstr>PowerPoint 演示文稿</vt:lpstr>
      <vt:lpstr>PowerPoint 演示文稿</vt:lpstr>
      <vt:lpstr>关系数据模型的基本概念与形式化定义</vt:lpstr>
      <vt:lpstr>常见的数据库产品</vt:lpstr>
      <vt:lpstr>2.7.1 获取MySQL</vt:lpstr>
      <vt:lpstr>2.7.2 安装MySQL</vt:lpstr>
      <vt:lpstr>2.7.2 安装MySQL</vt:lpstr>
      <vt:lpstr>2.7.3 配置MySQL</vt:lpstr>
      <vt:lpstr>2.7.3 配置MySQL</vt:lpstr>
      <vt:lpstr>2.7.3 配置MySQL</vt:lpstr>
      <vt:lpstr>2.7.3 配置MySQL</vt:lpstr>
      <vt:lpstr>2.7.3 配置MySQL</vt:lpstr>
      <vt:lpstr>2.7.3 配置MySQL</vt:lpstr>
      <vt:lpstr>2.7.3 配置MySQL</vt:lpstr>
      <vt:lpstr>2.7.4 管理MySQL服务</vt:lpstr>
      <vt:lpstr>2.7.4 管理MySQL服务</vt:lpstr>
      <vt:lpstr>2.7.5 Mysql目录结构与命令行程序</vt:lpstr>
      <vt:lpstr>2.7.5 Mysql目录结构与命令行程序</vt:lpstr>
      <vt:lpstr>2.7.5 Mysql目录结构与命令行程序</vt:lpstr>
      <vt:lpstr>2.7.5 Mysql目录结构与命令行程序</vt:lpstr>
      <vt:lpstr>2.7.5 Mysql目录结构与命令行程序</vt:lpstr>
      <vt:lpstr>2.7.7 MySQL客户端的相关命令</vt:lpstr>
      <vt:lpstr>PowerPoint 演示文稿</vt:lpstr>
      <vt:lpstr>2.7.7 MySQL客户端的相关命令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蓝白商务述职报告工作总结ppt模板</dc:title>
  <dc:creator>常董</dc:creator>
  <cp:lastModifiedBy>一抹阳光</cp:lastModifiedBy>
  <cp:revision>651</cp:revision>
  <dcterms:created xsi:type="dcterms:W3CDTF">2020-09-03T07:01:00Z</dcterms:created>
  <dcterms:modified xsi:type="dcterms:W3CDTF">2025-08-27T03:25:23Z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E671C8F1302E42AAA138FFAED2D7835E_13</vt:lpwstr>
  </property>
</Properties>
</file>